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27"/>
  </p:notesMasterIdLst>
  <p:sldIdLst>
    <p:sldId id="256" r:id="rId3"/>
    <p:sldId id="263" r:id="rId4"/>
    <p:sldId id="258" r:id="rId5"/>
    <p:sldId id="259" r:id="rId6"/>
    <p:sldId id="260" r:id="rId7"/>
    <p:sldId id="257" r:id="rId8"/>
    <p:sldId id="261" r:id="rId9"/>
    <p:sldId id="262" r:id="rId10"/>
    <p:sldId id="264" r:id="rId11"/>
    <p:sldId id="265" r:id="rId12"/>
    <p:sldId id="278" r:id="rId13"/>
    <p:sldId id="266" r:id="rId14"/>
    <p:sldId id="275" r:id="rId15"/>
    <p:sldId id="279" r:id="rId16"/>
    <p:sldId id="268" r:id="rId17"/>
    <p:sldId id="270" r:id="rId18"/>
    <p:sldId id="267" r:id="rId19"/>
    <p:sldId id="272" r:id="rId20"/>
    <p:sldId id="276" r:id="rId21"/>
    <p:sldId id="281" r:id="rId22"/>
    <p:sldId id="280" r:id="rId23"/>
    <p:sldId id="269" r:id="rId24"/>
    <p:sldId id="271"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70" d="100"/>
          <a:sy n="70" d="100"/>
        </p:scale>
        <p:origin x="7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7E649-A4DF-4FAD-B54A-CCD672D1F493}" type="datetimeFigureOut">
              <a:rPr lang="en-IN" smtClean="0"/>
              <a:t>01-12-2025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E90A6-92CF-4CC7-AF1D-C749BAB6440D}" type="slidenum">
              <a:rPr lang="en-IN" smtClean="0"/>
              <a:t>‹#›</a:t>
            </a:fld>
            <a:endParaRPr lang="en-IN"/>
          </a:p>
        </p:txBody>
      </p:sp>
    </p:spTree>
    <p:extLst>
      <p:ext uri="{BB962C8B-B14F-4D97-AF65-F5344CB8AC3E}">
        <p14:creationId xmlns:p14="http://schemas.microsoft.com/office/powerpoint/2010/main" val="2395878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E90A6-92CF-4CC7-AF1D-C749BAB6440D}" type="slidenum">
              <a:rPr lang="en-IN" smtClean="0"/>
              <a:t>3</a:t>
            </a:fld>
            <a:endParaRPr lang="en-IN"/>
          </a:p>
        </p:txBody>
      </p:sp>
    </p:spTree>
    <p:extLst>
      <p:ext uri="{BB962C8B-B14F-4D97-AF65-F5344CB8AC3E}">
        <p14:creationId xmlns:p14="http://schemas.microsoft.com/office/powerpoint/2010/main" val="21403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8D417C-0BA0-41FC-9A8D-23688B5B0E5D}" type="slidenum">
              <a:rPr lang="en-IN" smtClean="0"/>
              <a:t>18</a:t>
            </a:fld>
            <a:endParaRPr lang="en-IN"/>
          </a:p>
        </p:txBody>
      </p:sp>
    </p:spTree>
    <p:extLst>
      <p:ext uri="{BB962C8B-B14F-4D97-AF65-F5344CB8AC3E}">
        <p14:creationId xmlns:p14="http://schemas.microsoft.com/office/powerpoint/2010/main" val="1284276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ECA6800-3F75-44B3-AF52-9866B876C9C8}" type="datetimeFigureOut">
              <a:rPr lang="en-IN" smtClean="0"/>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CA6800-3F75-44B3-AF52-9866B876C9C8}" type="datetimeFigureOut">
              <a:rPr lang="en-IN" smtClean="0"/>
              <a:t>01-12-2025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ECA6800-3F75-44B3-AF52-9866B876C9C8}" type="datetimeFigureOut">
              <a:rPr lang="en-IN" smtClean="0"/>
              <a:t>01-12-2025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A6800-3F75-44B3-AF52-9866B876C9C8}" type="datetimeFigureOut">
              <a:rPr lang="en-IN" smtClean="0"/>
              <a:t>01-12-2025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A6800-3F75-44B3-AF52-9866B876C9C8}" type="datetimeFigureOut">
              <a:rPr lang="en-IN" smtClean="0"/>
              <a:t>01-12-2025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ECA6800-3F75-44B3-AF52-9866B876C9C8}" type="datetimeFigureOut">
              <a:rPr lang="en-IN" smtClean="0"/>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CA6800-3F75-44B3-AF52-9866B876C9C8}" type="datetimeFigureOut">
              <a:rPr lang="en-IN" smtClean="0"/>
              <a:t>01-12-2025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ECA6800-3F75-44B3-AF52-9866B876C9C8}" type="datetimeFigureOut">
              <a:rPr lang="en-IN" smtClean="0"/>
              <a:t>01-12-2025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A6800-3F75-44B3-AF52-9866B876C9C8}" type="datetimeFigureOut">
              <a:rPr lang="en-IN" smtClean="0"/>
              <a:t>01-12-2025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01-12-2025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A6800-3F75-44B3-AF52-9866B876C9C8}" type="datetimeFigureOut">
              <a:rPr lang="en-IN" smtClean="0"/>
              <a:t>01-12-2025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42C75-8761-46AB-9C48-455B2318DEA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A6800-3F75-44B3-AF52-9866B876C9C8}" type="datetimeFigureOut">
              <a:rPr lang="en-IN" smtClean="0"/>
              <a:t>01-12-2025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42C75-8761-46AB-9C48-455B2318DEA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6.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5" name="Graphic 4" descr="Graduation cap with solid fill"/>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364454" y="1477743"/>
            <a:ext cx="1598579" cy="1598579"/>
          </a:xfrm>
          <a:prstGeom prst="rect">
            <a:avLst/>
          </a:prstGeom>
        </p:spPr>
      </p:pic>
      <p:sp>
        <p:nvSpPr>
          <p:cNvPr id="6" name="TextBox 5"/>
          <p:cNvSpPr txBox="1"/>
          <p:nvPr/>
        </p:nvSpPr>
        <p:spPr>
          <a:xfrm>
            <a:off x="7069941" y="1802316"/>
            <a:ext cx="7081736" cy="3416320"/>
          </a:xfrm>
          <a:prstGeom prst="rect">
            <a:avLst/>
          </a:prstGeom>
          <a:noFill/>
        </p:spPr>
        <p:txBody>
          <a:bodyPr wrap="square" rtlCol="0">
            <a:spAutoFit/>
          </a:bodyPr>
          <a:lstStyle/>
          <a:p>
            <a:r>
              <a:rPr lang="en-US" sz="7200" b="1" dirty="0"/>
              <a:t>     Campus</a:t>
            </a:r>
          </a:p>
          <a:p>
            <a:r>
              <a:rPr lang="en-US" sz="7200" b="1" dirty="0"/>
              <a:t>Connecting</a:t>
            </a:r>
          </a:p>
          <a:p>
            <a:r>
              <a:rPr lang="en-US" sz="7200" b="1" dirty="0"/>
              <a:t>             App</a:t>
            </a:r>
            <a:endParaRPr lang="en-IN" sz="7200" b="1" dirty="0"/>
          </a:p>
        </p:txBody>
      </p:sp>
      <p:sp>
        <p:nvSpPr>
          <p:cNvPr id="7" name="TextBox 6"/>
          <p:cNvSpPr txBox="1"/>
          <p:nvPr/>
        </p:nvSpPr>
        <p:spPr>
          <a:xfrm>
            <a:off x="6364454" y="5218636"/>
            <a:ext cx="5651770" cy="830997"/>
          </a:xfrm>
          <a:prstGeom prst="rect">
            <a:avLst/>
          </a:prstGeom>
          <a:noFill/>
        </p:spPr>
        <p:txBody>
          <a:bodyPr wrap="square" rtlCol="0">
            <a:spAutoFit/>
          </a:bodyPr>
          <a:lstStyle/>
          <a:p>
            <a:r>
              <a:rPr lang="en-US" sz="2400" i="1" dirty="0">
                <a:solidFill>
                  <a:schemeClr val="accent1">
                    <a:lumMod val="75000"/>
                  </a:schemeClr>
                </a:solidFill>
              </a:rPr>
              <a:t>Bridging </a:t>
            </a:r>
            <a:r>
              <a:rPr lang="en-US" sz="2400" i="1" dirty="0" smtClean="0">
                <a:solidFill>
                  <a:schemeClr val="accent1">
                    <a:lumMod val="75000"/>
                  </a:schemeClr>
                </a:solidFill>
              </a:rPr>
              <a:t>the gap between freshers</a:t>
            </a:r>
            <a:r>
              <a:rPr lang="en-US" sz="2400" i="1" dirty="0">
                <a:solidFill>
                  <a:schemeClr val="accent1">
                    <a:lumMod val="75000"/>
                  </a:schemeClr>
                </a:solidFill>
              </a:rPr>
              <a:t>, </a:t>
            </a:r>
            <a:r>
              <a:rPr lang="en-US" sz="2400" i="1" dirty="0" smtClean="0">
                <a:solidFill>
                  <a:schemeClr val="accent1">
                    <a:lumMod val="75000"/>
                  </a:schemeClr>
                </a:solidFill>
              </a:rPr>
              <a:t>seniors</a:t>
            </a:r>
            <a:r>
              <a:rPr lang="en-US" sz="2400" i="1" dirty="0">
                <a:solidFill>
                  <a:schemeClr val="accent1">
                    <a:lumMod val="75000"/>
                  </a:schemeClr>
                </a:solidFill>
              </a:rPr>
              <a:t>, and Professors.</a:t>
            </a:r>
            <a:endParaRPr lang="en-IN" sz="2400" i="1" dirty="0">
              <a:solidFill>
                <a:schemeClr val="accent1">
                  <a:lumMod val="75000"/>
                </a:schemeClr>
              </a:solidFill>
            </a:endParaRPr>
          </a:p>
        </p:txBody>
      </p:sp>
      <p:pic>
        <p:nvPicPr>
          <p:cNvPr id="1028" name="Picture 4" descr="Create a flatstyle illustration of students using digital tablets 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rot="19264800">
            <a:off x="890639" y="5006169"/>
            <a:ext cx="3172044" cy="584428"/>
          </a:xfrm>
          <a:prstGeom prst="round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p:cNvSpPr txBox="1"/>
          <p:nvPr/>
        </p:nvSpPr>
        <p:spPr>
          <a:xfrm>
            <a:off x="3235495" y="67376"/>
            <a:ext cx="5444067" cy="923330"/>
          </a:xfrm>
          <a:prstGeom prst="rect">
            <a:avLst/>
          </a:prstGeom>
          <a:noFill/>
        </p:spPr>
        <p:txBody>
          <a:bodyPr wrap="square" rtlCol="0">
            <a:spAutoFit/>
          </a:bodyPr>
          <a:lstStyle/>
          <a:p>
            <a:pPr algn="ctr"/>
            <a:r>
              <a:rPr lang="en-US" sz="5400" b="1" dirty="0">
                <a:latin typeface="Californian FB" panose="0207040306080B030204" pitchFamily="18" charset="0"/>
              </a:rPr>
              <a:t>Key Findings</a:t>
            </a:r>
            <a:endParaRPr lang="en-IN" sz="5400" b="1" dirty="0">
              <a:latin typeface="Californian FB" panose="0207040306080B030204" pitchFamily="18" charset="0"/>
            </a:endParaRPr>
          </a:p>
        </p:txBody>
      </p:sp>
      <p:sp>
        <p:nvSpPr>
          <p:cNvPr id="7" name="Oval 6"/>
          <p:cNvSpPr/>
          <p:nvPr/>
        </p:nvSpPr>
        <p:spPr>
          <a:xfrm>
            <a:off x="5003800" y="1223323"/>
            <a:ext cx="855134" cy="855134"/>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endParaRPr lang="en-IN" sz="2000" b="1" dirty="0"/>
          </a:p>
        </p:txBody>
      </p:sp>
      <p:sp>
        <p:nvSpPr>
          <p:cNvPr id="8" name="Oval 7"/>
          <p:cNvSpPr/>
          <p:nvPr/>
        </p:nvSpPr>
        <p:spPr>
          <a:xfrm>
            <a:off x="5954183" y="1913587"/>
            <a:ext cx="855134" cy="85513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endParaRPr lang="en-IN" sz="2000" b="1" dirty="0"/>
          </a:p>
        </p:txBody>
      </p:sp>
      <p:sp>
        <p:nvSpPr>
          <p:cNvPr id="9" name="Oval 8"/>
          <p:cNvSpPr/>
          <p:nvPr/>
        </p:nvSpPr>
        <p:spPr>
          <a:xfrm>
            <a:off x="6373779" y="3092050"/>
            <a:ext cx="855134" cy="855134"/>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endParaRPr lang="en-IN" sz="2000" b="1" dirty="0"/>
          </a:p>
        </p:txBody>
      </p:sp>
      <p:sp>
        <p:nvSpPr>
          <p:cNvPr id="10" name="Oval 9"/>
          <p:cNvSpPr/>
          <p:nvPr/>
        </p:nvSpPr>
        <p:spPr>
          <a:xfrm>
            <a:off x="6068193" y="4288323"/>
            <a:ext cx="855134" cy="85513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endParaRPr lang="en-IN" sz="2000" b="1" dirty="0"/>
          </a:p>
        </p:txBody>
      </p:sp>
      <p:sp>
        <p:nvSpPr>
          <p:cNvPr id="11" name="Oval 10"/>
          <p:cNvSpPr/>
          <p:nvPr/>
        </p:nvSpPr>
        <p:spPr>
          <a:xfrm>
            <a:off x="5240865" y="5234676"/>
            <a:ext cx="855134" cy="855134"/>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endParaRPr lang="en-IN" sz="2000" b="1" dirty="0"/>
          </a:p>
        </p:txBody>
      </p:sp>
      <p:sp>
        <p:nvSpPr>
          <p:cNvPr id="6" name="Oval 5"/>
          <p:cNvSpPr/>
          <p:nvPr/>
        </p:nvSpPr>
        <p:spPr>
          <a:xfrm>
            <a:off x="2797272" y="1716297"/>
            <a:ext cx="3754387" cy="383833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3116792" y="1975224"/>
            <a:ext cx="3169131" cy="3287618"/>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3432174" y="2297741"/>
            <a:ext cx="2511424" cy="2678125"/>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Key Findings</a:t>
            </a:r>
            <a:endParaRPr lang="en-IN" sz="3200" dirty="0">
              <a:solidFill>
                <a:sysClr val="windowText" lastClr="000000"/>
              </a:solidFill>
            </a:endParaRPr>
          </a:p>
        </p:txBody>
      </p:sp>
      <p:cxnSp>
        <p:nvCxnSpPr>
          <p:cNvPr id="20" name="Straight Arrow Connector 19"/>
          <p:cNvCxnSpPr/>
          <p:nvPr/>
        </p:nvCxnSpPr>
        <p:spPr>
          <a:xfrm>
            <a:off x="5719540" y="1380693"/>
            <a:ext cx="2823959" cy="14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09317" y="2341154"/>
            <a:ext cx="2618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23871" y="3519617"/>
            <a:ext cx="1455691" cy="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90809" y="4718670"/>
            <a:ext cx="2486599" cy="2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6"/>
          </p:cNvCxnSpPr>
          <p:nvPr/>
        </p:nvCxnSpPr>
        <p:spPr>
          <a:xfrm>
            <a:off x="6095999" y="5662243"/>
            <a:ext cx="2447500" cy="54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54084" y="998382"/>
            <a:ext cx="2814592" cy="923330"/>
          </a:xfrm>
          <a:prstGeom prst="rect">
            <a:avLst/>
          </a:prstGeom>
          <a:noFill/>
        </p:spPr>
        <p:txBody>
          <a:bodyPr wrap="square" rtlCol="0">
            <a:spAutoFit/>
          </a:bodyPr>
          <a:lstStyle/>
          <a:p>
            <a:r>
              <a:rPr lang="en-US" dirty="0"/>
              <a:t>Most Students are uncertain about future career paths.</a:t>
            </a:r>
            <a:endParaRPr lang="en-IN" dirty="0"/>
          </a:p>
        </p:txBody>
      </p:sp>
      <p:sp>
        <p:nvSpPr>
          <p:cNvPr id="31" name="TextBox 30"/>
          <p:cNvSpPr txBox="1"/>
          <p:nvPr/>
        </p:nvSpPr>
        <p:spPr>
          <a:xfrm>
            <a:off x="9443405" y="2081357"/>
            <a:ext cx="2455334" cy="923330"/>
          </a:xfrm>
          <a:prstGeom prst="rect">
            <a:avLst/>
          </a:prstGeom>
          <a:noFill/>
        </p:spPr>
        <p:txBody>
          <a:bodyPr wrap="square" rtlCol="0">
            <a:spAutoFit/>
          </a:bodyPr>
          <a:lstStyle/>
          <a:p>
            <a:r>
              <a:rPr lang="en-US" dirty="0"/>
              <a:t>Professors are seen as knowledgeable but less approachable.</a:t>
            </a:r>
            <a:endParaRPr lang="en-IN" dirty="0"/>
          </a:p>
        </p:txBody>
      </p:sp>
      <p:sp>
        <p:nvSpPr>
          <p:cNvPr id="33" name="TextBox 32"/>
          <p:cNvSpPr txBox="1"/>
          <p:nvPr/>
        </p:nvSpPr>
        <p:spPr>
          <a:xfrm>
            <a:off x="8772460" y="3172717"/>
            <a:ext cx="3039534" cy="923330"/>
          </a:xfrm>
          <a:prstGeom prst="rect">
            <a:avLst/>
          </a:prstGeom>
          <a:noFill/>
        </p:spPr>
        <p:txBody>
          <a:bodyPr wrap="square" rtlCol="0">
            <a:spAutoFit/>
          </a:bodyPr>
          <a:lstStyle/>
          <a:p>
            <a:r>
              <a:rPr lang="en-US" dirty="0"/>
              <a:t>Seniors play big role in informal guidance &amp;placement prep</a:t>
            </a:r>
            <a:endParaRPr lang="en-IN" dirty="0"/>
          </a:p>
        </p:txBody>
      </p:sp>
      <p:sp>
        <p:nvSpPr>
          <p:cNvPr id="35" name="TextBox 34"/>
          <p:cNvSpPr txBox="1"/>
          <p:nvPr/>
        </p:nvSpPr>
        <p:spPr>
          <a:xfrm>
            <a:off x="9377408" y="4269936"/>
            <a:ext cx="2814592" cy="923330"/>
          </a:xfrm>
          <a:prstGeom prst="rect">
            <a:avLst/>
          </a:prstGeom>
          <a:noFill/>
        </p:spPr>
        <p:txBody>
          <a:bodyPr wrap="square" rtlCol="0">
            <a:spAutoFit/>
          </a:bodyPr>
          <a:lstStyle/>
          <a:p>
            <a:r>
              <a:rPr lang="en-US" dirty="0"/>
              <a:t>Students rely on WhatsApp/Instagram groups for event updates</a:t>
            </a:r>
            <a:endParaRPr lang="en-IN" dirty="0"/>
          </a:p>
        </p:txBody>
      </p:sp>
      <p:sp>
        <p:nvSpPr>
          <p:cNvPr id="38" name="TextBox 37"/>
          <p:cNvSpPr txBox="1"/>
          <p:nvPr/>
        </p:nvSpPr>
        <p:spPr>
          <a:xfrm>
            <a:off x="8652681" y="5385831"/>
            <a:ext cx="2709333" cy="923330"/>
          </a:xfrm>
          <a:prstGeom prst="rect">
            <a:avLst/>
          </a:prstGeom>
          <a:noFill/>
        </p:spPr>
        <p:txBody>
          <a:bodyPr wrap="square" rtlCol="0">
            <a:spAutoFit/>
          </a:bodyPr>
          <a:lstStyle/>
          <a:p>
            <a:r>
              <a:rPr lang="en-US" dirty="0"/>
              <a:t>Communication gaps cause students to miss events &amp; opportunities</a:t>
            </a:r>
            <a:endParaRPr lang="en-IN"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930102" y="2676142"/>
            <a:ext cx="8382000" cy="1014730"/>
          </a:xfrm>
          <a:prstGeom prst="rect">
            <a:avLst/>
          </a:prstGeom>
          <a:noFill/>
        </p:spPr>
        <p:txBody>
          <a:bodyPr wrap="square" rtlCol="0">
            <a:spAutoFit/>
          </a:bodyPr>
          <a:lstStyle/>
          <a:p>
            <a:r>
              <a:rPr lang="en-US" altLang="en-IN" sz="6000" b="1" dirty="0">
                <a:latin typeface="Californian FB" panose="0207040306080B030204" pitchFamily="18" charset="0"/>
              </a:rPr>
              <a:t>USER PERSONA</a:t>
            </a: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 name="Rectangle 2"/>
          <p:cNvSpPr/>
          <p:nvPr/>
        </p:nvSpPr>
        <p:spPr>
          <a:xfrm>
            <a:off x="136477" y="163773"/>
            <a:ext cx="11859905" cy="65372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46839" y="179197"/>
            <a:ext cx="11849543" cy="4487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t>Riya Trivedi</a:t>
            </a:r>
            <a:endParaRPr lang="en-IN" sz="2800" b="1" dirty="0"/>
          </a:p>
        </p:txBody>
      </p:sp>
      <p:pic>
        <p:nvPicPr>
          <p:cNvPr id="5" name="Picture 4" descr="image.png"/>
          <p:cNvPicPr>
            <a:picLocks noChangeAspect="1"/>
          </p:cNvPicPr>
          <p:nvPr/>
        </p:nvPicPr>
        <p:blipFill>
          <a:blip r:embed="rId2"/>
          <a:stretch>
            <a:fillRect/>
          </a:stretch>
        </p:blipFill>
        <p:spPr>
          <a:xfrm>
            <a:off x="743665" y="733300"/>
            <a:ext cx="1909300" cy="2419927"/>
          </a:xfrm>
          <a:prstGeom prst="rect">
            <a:avLst/>
          </a:prstGeom>
        </p:spPr>
      </p:pic>
      <p:sp>
        <p:nvSpPr>
          <p:cNvPr id="6" name="Rectangle 5"/>
          <p:cNvSpPr/>
          <p:nvPr/>
        </p:nvSpPr>
        <p:spPr>
          <a:xfrm>
            <a:off x="136475" y="2490273"/>
            <a:ext cx="3351792" cy="13123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pc="-100" dirty="0">
                <a:solidFill>
                  <a:srgbClr val="FFFFFF"/>
                </a:solidFill>
              </a:rPr>
              <a:t> </a:t>
            </a:r>
          </a:p>
        </p:txBody>
      </p:sp>
      <p:sp>
        <p:nvSpPr>
          <p:cNvPr id="8" name="TextBox 7"/>
          <p:cNvSpPr txBox="1"/>
          <p:nvPr/>
        </p:nvSpPr>
        <p:spPr>
          <a:xfrm>
            <a:off x="136475" y="2718124"/>
            <a:ext cx="3351792" cy="1477328"/>
          </a:xfrm>
          <a:prstGeom prst="rect">
            <a:avLst/>
          </a:prstGeom>
          <a:noFill/>
        </p:spPr>
        <p:txBody>
          <a:bodyPr wrap="square" rtlCol="0">
            <a:spAutoFit/>
          </a:bodyPr>
          <a:lstStyle/>
          <a:p>
            <a:pPr algn="ctr"/>
            <a:r>
              <a:rPr lang="en-US" spc="-100" dirty="0">
                <a:solidFill>
                  <a:srgbClr val="FFFFFF"/>
                </a:solidFill>
              </a:rPr>
              <a:t>"I wish I had a senior who could </a:t>
            </a:r>
          </a:p>
          <a:p>
            <a:pPr algn="ctr"/>
            <a:r>
              <a:rPr lang="en-US" spc="-100" dirty="0">
                <a:solidFill>
                  <a:srgbClr val="FFFFFF"/>
                </a:solidFill>
              </a:rPr>
              <a:t>guide me without making me feel</a:t>
            </a:r>
          </a:p>
          <a:p>
            <a:pPr algn="ctr"/>
            <a:r>
              <a:rPr lang="en-IN" spc="-100" dirty="0">
                <a:solidFill>
                  <a:srgbClr val="FFFFFF"/>
                </a:solidFill>
              </a:rPr>
              <a:t>dumb." </a:t>
            </a:r>
          </a:p>
          <a:p>
            <a:r>
              <a:rPr lang="en-US" spc="-100" dirty="0">
                <a:solidFill>
                  <a:srgbClr val="FFFFFF"/>
                </a:solidFill>
              </a:rPr>
              <a:t> </a:t>
            </a:r>
          </a:p>
          <a:p>
            <a:endParaRPr lang="en-IN" dirty="0"/>
          </a:p>
        </p:txBody>
      </p:sp>
      <p:sp>
        <p:nvSpPr>
          <p:cNvPr id="9" name="TextBox 8"/>
          <p:cNvSpPr txBox="1"/>
          <p:nvPr/>
        </p:nvSpPr>
        <p:spPr>
          <a:xfrm>
            <a:off x="161877" y="3901761"/>
            <a:ext cx="3351789" cy="1477328"/>
          </a:xfrm>
          <a:prstGeom prst="rect">
            <a:avLst/>
          </a:prstGeom>
          <a:noFill/>
        </p:spPr>
        <p:txBody>
          <a:bodyPr wrap="square" rtlCol="0">
            <a:spAutoFit/>
          </a:bodyPr>
          <a:lstStyle/>
          <a:p>
            <a:pPr algn="ctr"/>
            <a:r>
              <a:rPr lang="en-IN" spc="-100" dirty="0">
                <a:solidFill>
                  <a:srgbClr val="203864"/>
                </a:solidFill>
              </a:rPr>
              <a:t>Age: </a:t>
            </a:r>
            <a:r>
              <a:rPr lang="en-IN" spc="-100" dirty="0">
                <a:solidFill>
                  <a:srgbClr val="000000"/>
                </a:solidFill>
              </a:rPr>
              <a:t>18 years old</a:t>
            </a:r>
          </a:p>
          <a:p>
            <a:r>
              <a:rPr lang="en-IN" spc="-100" dirty="0">
                <a:solidFill>
                  <a:srgbClr val="000000"/>
                </a:solidFill>
              </a:rPr>
              <a:t>                 </a:t>
            </a:r>
            <a:r>
              <a:rPr lang="en-IN" spc="-100" dirty="0">
                <a:solidFill>
                  <a:srgbClr val="203864"/>
                </a:solidFill>
              </a:rPr>
              <a:t>Gender</a:t>
            </a:r>
            <a:r>
              <a:rPr lang="en-IN" spc="-100" dirty="0">
                <a:solidFill>
                  <a:srgbClr val="000000"/>
                </a:solidFill>
              </a:rPr>
              <a:t>: Female</a:t>
            </a:r>
          </a:p>
          <a:p>
            <a:pPr algn="ctr"/>
            <a:r>
              <a:rPr lang="en-IN" spc="-100" dirty="0">
                <a:solidFill>
                  <a:srgbClr val="203864"/>
                </a:solidFill>
              </a:rPr>
              <a:t>  Background</a:t>
            </a:r>
            <a:r>
              <a:rPr lang="en-IN" spc="-100" dirty="0">
                <a:solidFill>
                  <a:srgbClr val="000000"/>
                </a:solidFill>
              </a:rPr>
              <a:t>: Currently passed 12</a:t>
            </a:r>
            <a:r>
              <a:rPr lang="en-IN" sz="1200" spc="-100" dirty="0">
                <a:solidFill>
                  <a:srgbClr val="000000"/>
                </a:solidFill>
              </a:rPr>
              <a:t>th </a:t>
            </a:r>
          </a:p>
          <a:p>
            <a:r>
              <a:rPr lang="en-IN" spc="-100" dirty="0">
                <a:solidFill>
                  <a:srgbClr val="203864"/>
                </a:solidFill>
              </a:rPr>
              <a:t>       Social Media:</a:t>
            </a:r>
            <a:r>
              <a:rPr lang="en-IN" spc="-100" dirty="0">
                <a:solidFill>
                  <a:srgbClr val="000000"/>
                </a:solidFill>
              </a:rPr>
              <a:t> WhatsApp, Instagram </a:t>
            </a:r>
          </a:p>
          <a:p>
            <a:pPr algn="ctr"/>
            <a:endParaRPr lang="en-IN" dirty="0"/>
          </a:p>
        </p:txBody>
      </p:sp>
      <p:sp>
        <p:nvSpPr>
          <p:cNvPr id="11" name="Rectangle 10"/>
          <p:cNvSpPr/>
          <p:nvPr/>
        </p:nvSpPr>
        <p:spPr>
          <a:xfrm>
            <a:off x="136476" y="5416782"/>
            <a:ext cx="1692322"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Hardworking</a:t>
            </a:r>
            <a:endParaRPr lang="en-IN" dirty="0"/>
          </a:p>
        </p:txBody>
      </p:sp>
      <p:sp>
        <p:nvSpPr>
          <p:cNvPr id="12" name="Rectangle 11"/>
          <p:cNvSpPr/>
          <p:nvPr/>
        </p:nvSpPr>
        <p:spPr>
          <a:xfrm>
            <a:off x="136475" y="5966142"/>
            <a:ext cx="1684065"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Practical</a:t>
            </a:r>
            <a:endParaRPr lang="en-IN" dirty="0"/>
          </a:p>
        </p:txBody>
      </p:sp>
      <p:sp>
        <p:nvSpPr>
          <p:cNvPr id="13" name="Rectangle 12"/>
          <p:cNvSpPr/>
          <p:nvPr/>
        </p:nvSpPr>
        <p:spPr>
          <a:xfrm>
            <a:off x="1913466" y="5416782"/>
            <a:ext cx="1840229"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Curious</a:t>
            </a:r>
            <a:endParaRPr lang="en-IN" dirty="0"/>
          </a:p>
        </p:txBody>
      </p:sp>
      <p:sp>
        <p:nvSpPr>
          <p:cNvPr id="14" name="Rectangle 13"/>
          <p:cNvSpPr/>
          <p:nvPr/>
        </p:nvSpPr>
        <p:spPr>
          <a:xfrm>
            <a:off x="1910713" y="5966142"/>
            <a:ext cx="1840229"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Protective</a:t>
            </a:r>
            <a:endParaRPr lang="en-IN" dirty="0"/>
          </a:p>
        </p:txBody>
      </p:sp>
      <p:sp>
        <p:nvSpPr>
          <p:cNvPr id="15" name="Rectangle 14"/>
          <p:cNvSpPr/>
          <p:nvPr/>
        </p:nvSpPr>
        <p:spPr>
          <a:xfrm>
            <a:off x="3488266" y="660546"/>
            <a:ext cx="3826933" cy="173936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p:nvPr/>
        </p:nvSpPr>
        <p:spPr>
          <a:xfrm>
            <a:off x="3488265" y="654384"/>
            <a:ext cx="4025899" cy="1754326"/>
          </a:xfrm>
          <a:prstGeom prst="rect">
            <a:avLst/>
          </a:prstGeom>
          <a:noFill/>
        </p:spPr>
        <p:txBody>
          <a:bodyPr wrap="square" rtlCol="0">
            <a:spAutoFit/>
          </a:bodyPr>
          <a:lstStyle/>
          <a:p>
            <a:r>
              <a:rPr lang="en-US" b="1" dirty="0"/>
              <a:t>Bio:</a:t>
            </a:r>
          </a:p>
          <a:p>
            <a:r>
              <a:rPr lang="en-US" dirty="0"/>
              <a:t>Riya,18 years-old first-year computer Science Student, is excited yet. Overwhelmed city by college life. She want approachable mentors to guide her in academics, clubs, and career choices.</a:t>
            </a:r>
            <a:endParaRPr lang="en-IN" dirty="0"/>
          </a:p>
        </p:txBody>
      </p:sp>
      <p:sp>
        <p:nvSpPr>
          <p:cNvPr id="17" name="TextBox 16"/>
          <p:cNvSpPr txBox="1"/>
          <p:nvPr/>
        </p:nvSpPr>
        <p:spPr>
          <a:xfrm>
            <a:off x="3538182" y="2418364"/>
            <a:ext cx="2074334" cy="369332"/>
          </a:xfrm>
          <a:prstGeom prst="rect">
            <a:avLst/>
          </a:prstGeom>
          <a:noFill/>
        </p:spPr>
        <p:txBody>
          <a:bodyPr wrap="square" rtlCol="0">
            <a:spAutoFit/>
          </a:bodyPr>
          <a:lstStyle/>
          <a:p>
            <a:r>
              <a:rPr lang="en-IN" b="1" dirty="0"/>
              <a:t>Personality:</a:t>
            </a:r>
          </a:p>
        </p:txBody>
      </p:sp>
      <p:sp>
        <p:nvSpPr>
          <p:cNvPr id="18" name="TextBox 17"/>
          <p:cNvSpPr txBox="1"/>
          <p:nvPr/>
        </p:nvSpPr>
        <p:spPr>
          <a:xfrm>
            <a:off x="3606799" y="2724968"/>
            <a:ext cx="3708400" cy="276999"/>
          </a:xfrm>
          <a:prstGeom prst="rect">
            <a:avLst/>
          </a:prstGeom>
          <a:noFill/>
        </p:spPr>
        <p:txBody>
          <a:bodyPr wrap="square" rtlCol="0">
            <a:spAutoFit/>
          </a:bodyPr>
          <a:lstStyle/>
          <a:p>
            <a:r>
              <a:rPr lang="en-IN" sz="1200" dirty="0"/>
              <a:t>Introvert              </a:t>
            </a:r>
            <a:r>
              <a:rPr lang="en-IN" sz="1200" dirty="0" smtClean="0"/>
              <a:t>                                                    </a:t>
            </a:r>
            <a:r>
              <a:rPr lang="en-IN" sz="1200" dirty="0"/>
              <a:t>Extrovert                                                      </a:t>
            </a:r>
          </a:p>
        </p:txBody>
      </p:sp>
      <p:sp>
        <p:nvSpPr>
          <p:cNvPr id="19" name="Rectangle 18"/>
          <p:cNvSpPr/>
          <p:nvPr/>
        </p:nvSpPr>
        <p:spPr>
          <a:xfrm>
            <a:off x="3657602" y="2960603"/>
            <a:ext cx="3606794" cy="8705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p:cNvSpPr/>
          <p:nvPr/>
        </p:nvSpPr>
        <p:spPr>
          <a:xfrm flipH="1">
            <a:off x="4072466" y="2919800"/>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3657602" y="3319907"/>
            <a:ext cx="3606796" cy="4571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3621710" y="3091665"/>
            <a:ext cx="3759199" cy="276999"/>
          </a:xfrm>
          <a:prstGeom prst="rect">
            <a:avLst/>
          </a:prstGeom>
          <a:noFill/>
        </p:spPr>
        <p:txBody>
          <a:bodyPr wrap="square" rtlCol="0">
            <a:spAutoFit/>
          </a:bodyPr>
          <a:lstStyle/>
          <a:p>
            <a:r>
              <a:rPr lang="en-IN" sz="1200" dirty="0"/>
              <a:t>Tech-savvy                   </a:t>
            </a:r>
            <a:r>
              <a:rPr lang="en-IN" sz="1200" dirty="0" smtClean="0"/>
              <a:t>                                      </a:t>
            </a:r>
            <a:r>
              <a:rPr lang="en-IN" sz="1200" dirty="0"/>
              <a:t>Tech-newbie                                                     </a:t>
            </a:r>
          </a:p>
        </p:txBody>
      </p:sp>
      <p:sp>
        <p:nvSpPr>
          <p:cNvPr id="23" name="Rectangle 22"/>
          <p:cNvSpPr/>
          <p:nvPr/>
        </p:nvSpPr>
        <p:spPr>
          <a:xfrm flipH="1">
            <a:off x="4301066" y="3283290"/>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3539066" y="3429000"/>
            <a:ext cx="3776133" cy="369332"/>
          </a:xfrm>
          <a:prstGeom prst="rect">
            <a:avLst/>
          </a:prstGeom>
          <a:noFill/>
        </p:spPr>
        <p:txBody>
          <a:bodyPr wrap="square" rtlCol="0">
            <a:spAutoFit/>
          </a:bodyPr>
          <a:lstStyle/>
          <a:p>
            <a:endParaRPr lang="en-IN" dirty="0"/>
          </a:p>
        </p:txBody>
      </p:sp>
      <p:sp>
        <p:nvSpPr>
          <p:cNvPr id="25" name="TextBox 24"/>
          <p:cNvSpPr txBox="1"/>
          <p:nvPr/>
        </p:nvSpPr>
        <p:spPr>
          <a:xfrm>
            <a:off x="3606799" y="3349684"/>
            <a:ext cx="3877733" cy="276999"/>
          </a:xfrm>
          <a:prstGeom prst="rect">
            <a:avLst/>
          </a:prstGeom>
          <a:noFill/>
        </p:spPr>
        <p:txBody>
          <a:bodyPr wrap="square" rtlCol="0">
            <a:spAutoFit/>
          </a:bodyPr>
          <a:lstStyle/>
          <a:p>
            <a:r>
              <a:rPr lang="en-IN" sz="1200" dirty="0"/>
              <a:t>Analytical                                                          </a:t>
            </a:r>
            <a:r>
              <a:rPr lang="en-IN" sz="1200" dirty="0" smtClean="0"/>
              <a:t>           </a:t>
            </a:r>
            <a:r>
              <a:rPr lang="en-IN" sz="1200" dirty="0"/>
              <a:t>Creative</a:t>
            </a:r>
          </a:p>
        </p:txBody>
      </p:sp>
      <p:sp>
        <p:nvSpPr>
          <p:cNvPr id="28" name="Rectangle 27"/>
          <p:cNvSpPr/>
          <p:nvPr/>
        </p:nvSpPr>
        <p:spPr>
          <a:xfrm>
            <a:off x="3657602" y="3575547"/>
            <a:ext cx="3606795" cy="9044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p:cNvSpPr/>
          <p:nvPr/>
        </p:nvSpPr>
        <p:spPr>
          <a:xfrm flipH="1">
            <a:off x="6443133" y="3622588"/>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3621710" y="3703723"/>
            <a:ext cx="3725332" cy="276999"/>
          </a:xfrm>
          <a:prstGeom prst="rect">
            <a:avLst/>
          </a:prstGeom>
          <a:noFill/>
        </p:spPr>
        <p:txBody>
          <a:bodyPr wrap="square" rtlCol="0">
            <a:spAutoFit/>
          </a:bodyPr>
          <a:lstStyle/>
          <a:p>
            <a:r>
              <a:rPr lang="en-IN" sz="1200" dirty="0"/>
              <a:t>Passive                                                               </a:t>
            </a:r>
            <a:r>
              <a:rPr lang="en-IN" sz="1200" dirty="0" smtClean="0"/>
              <a:t>              </a:t>
            </a:r>
            <a:r>
              <a:rPr lang="en-IN" sz="1200" dirty="0"/>
              <a:t>Active</a:t>
            </a:r>
          </a:p>
        </p:txBody>
      </p:sp>
      <p:sp>
        <p:nvSpPr>
          <p:cNvPr id="32" name="Rectangle 31"/>
          <p:cNvSpPr/>
          <p:nvPr/>
        </p:nvSpPr>
        <p:spPr>
          <a:xfrm>
            <a:off x="3657602" y="3960136"/>
            <a:ext cx="3581397" cy="10132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flipH="1">
            <a:off x="5562599" y="3919004"/>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3657602" y="4223260"/>
            <a:ext cx="1566333" cy="369332"/>
          </a:xfrm>
          <a:prstGeom prst="rect">
            <a:avLst/>
          </a:prstGeom>
          <a:noFill/>
        </p:spPr>
        <p:txBody>
          <a:bodyPr wrap="square" rtlCol="0">
            <a:spAutoFit/>
          </a:bodyPr>
          <a:lstStyle/>
          <a:p>
            <a:r>
              <a:rPr lang="en-IN" b="1" dirty="0"/>
              <a:t>Needs:</a:t>
            </a:r>
          </a:p>
        </p:txBody>
      </p:sp>
      <p:sp>
        <p:nvSpPr>
          <p:cNvPr id="38" name="TextBox 37"/>
          <p:cNvSpPr txBox="1"/>
          <p:nvPr/>
        </p:nvSpPr>
        <p:spPr>
          <a:xfrm>
            <a:off x="3904018" y="4465240"/>
            <a:ext cx="3470448" cy="3293209"/>
          </a:xfrm>
          <a:prstGeom prst="rect">
            <a:avLst/>
          </a:prstGeom>
          <a:noFill/>
        </p:spPr>
        <p:txBody>
          <a:bodyPr wrap="square" rtlCol="0">
            <a:spAutoFit/>
          </a:bodyPr>
          <a:lstStyle/>
          <a:p>
            <a:pPr marL="285750" indent="-285750">
              <a:buFont typeface="Arial" panose="020B0604020202020204" pitchFamily="34" charset="0"/>
              <a:buChar char="•"/>
            </a:pPr>
            <a:r>
              <a:rPr lang="en-US" sz="1700" spc="-100" dirty="0">
                <a:solidFill>
                  <a:srgbClr val="000000"/>
                </a:solidFill>
              </a:rPr>
              <a:t>A safe, non-judgmental space to ask doubts.</a:t>
            </a:r>
          </a:p>
          <a:p>
            <a:pPr marL="285750" indent="-285750">
              <a:buFont typeface="Arial" panose="020B0604020202020204" pitchFamily="34" charset="0"/>
              <a:buChar char="•"/>
            </a:pPr>
            <a:r>
              <a:rPr lang="en-US" sz="1700" spc="-100" dirty="0">
                <a:solidFill>
                  <a:srgbClr val="000000"/>
                </a:solidFill>
              </a:rPr>
              <a:t>Easy-to-use platform for connecting with seniors </a:t>
            </a:r>
            <a:r>
              <a:rPr lang="en-IN" sz="1700" spc="-100" dirty="0">
                <a:solidFill>
                  <a:srgbClr val="000000"/>
                </a:solidFill>
              </a:rPr>
              <a:t>and professors.</a:t>
            </a:r>
          </a:p>
          <a:p>
            <a:pPr marL="285750" indent="-285750">
              <a:buFont typeface="Arial" panose="020B0604020202020204" pitchFamily="34" charset="0"/>
              <a:buChar char="•"/>
            </a:pPr>
            <a:r>
              <a:rPr lang="en-IN" sz="1700" spc="-100" dirty="0">
                <a:solidFill>
                  <a:srgbClr val="000000"/>
                </a:solidFill>
              </a:rPr>
              <a:t>Structured guidance (roadmaps, FAQs, resources).</a:t>
            </a:r>
          </a:p>
          <a:p>
            <a:pPr marL="285750" indent="-285750">
              <a:buFont typeface="Arial" panose="020B0604020202020204" pitchFamily="34" charset="0"/>
              <a:buChar char="•"/>
            </a:pPr>
            <a:r>
              <a:rPr lang="en-US" sz="1700" spc="-100" dirty="0">
                <a:solidFill>
                  <a:srgbClr val="000000"/>
                </a:solidFill>
              </a:rPr>
              <a:t>Emotional support and encouragement during </a:t>
            </a:r>
            <a:r>
              <a:rPr lang="en-IN" sz="1700" spc="-100" dirty="0">
                <a:solidFill>
                  <a:srgbClr val="000000"/>
                </a:solidFill>
              </a:rPr>
              <a:t>the transition.</a:t>
            </a:r>
          </a:p>
          <a:p>
            <a:endParaRPr lang="en-IN" spc="-100" dirty="0">
              <a:solidFill>
                <a:srgbClr val="000000"/>
              </a:solidFill>
            </a:endParaRPr>
          </a:p>
          <a:p>
            <a:endParaRPr lang="en-IN" spc="-100" dirty="0">
              <a:solidFill>
                <a:srgbClr val="000000"/>
              </a:solidFill>
            </a:endParaRPr>
          </a:p>
          <a:p>
            <a:endParaRPr lang="en-IN" spc="-100" dirty="0">
              <a:solidFill>
                <a:srgbClr val="000000"/>
              </a:solidFill>
            </a:endParaRPr>
          </a:p>
          <a:p>
            <a:endParaRPr lang="en-IN" dirty="0"/>
          </a:p>
        </p:txBody>
      </p:sp>
      <p:sp>
        <p:nvSpPr>
          <p:cNvPr id="39" name="TextBox 38"/>
          <p:cNvSpPr txBox="1"/>
          <p:nvPr/>
        </p:nvSpPr>
        <p:spPr>
          <a:xfrm>
            <a:off x="7433732" y="668168"/>
            <a:ext cx="1546438" cy="369332"/>
          </a:xfrm>
          <a:prstGeom prst="rect">
            <a:avLst/>
          </a:prstGeom>
          <a:noFill/>
        </p:spPr>
        <p:txBody>
          <a:bodyPr wrap="square" rtlCol="0">
            <a:spAutoFit/>
          </a:bodyPr>
          <a:lstStyle/>
          <a:p>
            <a:r>
              <a:rPr lang="en-IN" b="1" dirty="0"/>
              <a:t>Goals:</a:t>
            </a:r>
          </a:p>
        </p:txBody>
      </p:sp>
      <p:sp>
        <p:nvSpPr>
          <p:cNvPr id="40" name="TextBox 39"/>
          <p:cNvSpPr txBox="1"/>
          <p:nvPr/>
        </p:nvSpPr>
        <p:spPr>
          <a:xfrm>
            <a:off x="7433733" y="928410"/>
            <a:ext cx="4402667" cy="4524315"/>
          </a:xfrm>
          <a:prstGeom prst="rect">
            <a:avLst/>
          </a:prstGeom>
          <a:noFill/>
        </p:spPr>
        <p:txBody>
          <a:bodyPr wrap="square" rtlCol="0">
            <a:spAutoFit/>
          </a:bodyPr>
          <a:lstStyle/>
          <a:p>
            <a:pPr marL="285750" indent="-285750">
              <a:buFont typeface="Arial" panose="020B0604020202020204" pitchFamily="34" charset="0"/>
              <a:buChar char="•"/>
            </a:pPr>
            <a:r>
              <a:rPr lang="en-IN" spc="-100" dirty="0">
                <a:solidFill>
                  <a:srgbClr val="000000"/>
                </a:solidFill>
              </a:rPr>
              <a:t>Find approachable mentors  (seniors/professors).</a:t>
            </a:r>
          </a:p>
          <a:p>
            <a:pPr marL="285750" indent="-285750">
              <a:buFont typeface="Arial" panose="020B0604020202020204" pitchFamily="34" charset="0"/>
              <a:buChar char="•"/>
            </a:pPr>
            <a:r>
              <a:rPr lang="en-US" spc="-100" dirty="0">
                <a:solidFill>
                  <a:srgbClr val="000000"/>
                </a:solidFill>
              </a:rPr>
              <a:t>Get clarity on academics, career path, and  </a:t>
            </a:r>
            <a:r>
              <a:rPr lang="en-IN" spc="-100" dirty="0">
                <a:solidFill>
                  <a:srgbClr val="000000"/>
                </a:solidFill>
              </a:rPr>
              <a:t>college processes.</a:t>
            </a:r>
          </a:p>
          <a:p>
            <a:pPr marL="285750" indent="-285750">
              <a:buFont typeface="Arial" panose="020B0604020202020204" pitchFamily="34" charset="0"/>
              <a:buChar char="•"/>
            </a:pPr>
            <a:r>
              <a:rPr lang="en-US" spc="-100" dirty="0">
                <a:solidFill>
                  <a:srgbClr val="000000"/>
                </a:solidFill>
              </a:rPr>
              <a:t>Adjust smoothly into campus culture (friends, clubs, events). Build confidence to ask questions without fear of judgment.</a:t>
            </a:r>
          </a:p>
          <a:p>
            <a:pPr marL="285750" indent="-285750">
              <a:buFont typeface="Arial" panose="020B0604020202020204" pitchFamily="34" charset="0"/>
              <a:buChar char="•"/>
            </a:pPr>
            <a:r>
              <a:rPr lang="en-IN" spc="-100" dirty="0">
                <a:solidFill>
                  <a:srgbClr val="000000"/>
                </a:solidFill>
              </a:rPr>
              <a:t>Explore extracurricular opportunities beyond academics</a:t>
            </a:r>
            <a:r>
              <a:rPr lang="en-IN" sz="1600" spc="-100" dirty="0">
                <a:solidFill>
                  <a:srgbClr val="000000"/>
                </a:solidFill>
              </a:rPr>
              <a:t>.</a:t>
            </a:r>
          </a:p>
          <a:p>
            <a:pPr marL="285750" indent="-285750">
              <a:buFont typeface="Arial" panose="020B0604020202020204" pitchFamily="34" charset="0"/>
              <a:buChar char="•"/>
            </a:pPr>
            <a:r>
              <a:rPr lang="en-US" spc="-100" dirty="0">
                <a:solidFill>
                  <a:srgbClr val="000000"/>
                </a:solidFill>
              </a:rPr>
              <a:t>Build confidence to ask questions without fear </a:t>
            </a:r>
            <a:r>
              <a:rPr lang="en-IN" spc="-100" dirty="0">
                <a:solidFill>
                  <a:srgbClr val="000000"/>
                </a:solidFill>
              </a:rPr>
              <a:t>of judgment.</a:t>
            </a:r>
          </a:p>
          <a:p>
            <a:pPr marL="285750" indent="-285750">
              <a:buFont typeface="Arial" panose="020B0604020202020204" pitchFamily="34" charset="0"/>
              <a:buChar char="•"/>
            </a:pPr>
            <a:endParaRPr lang="en-IN" spc="-100" dirty="0">
              <a:solidFill>
                <a:srgbClr val="000000"/>
              </a:solidFill>
            </a:endParaRPr>
          </a:p>
          <a:p>
            <a:endParaRPr lang="en-US" spc="-100" dirty="0">
              <a:solidFill>
                <a:srgbClr val="000000"/>
              </a:solidFill>
            </a:endParaRPr>
          </a:p>
          <a:p>
            <a:endParaRPr lang="en-US" spc="-100" dirty="0">
              <a:solidFill>
                <a:srgbClr val="000000"/>
              </a:solidFill>
            </a:endParaRPr>
          </a:p>
          <a:p>
            <a:endParaRPr lang="en-IN" spc="-100" dirty="0">
              <a:solidFill>
                <a:srgbClr val="000000"/>
              </a:solidFill>
            </a:endParaRPr>
          </a:p>
          <a:p>
            <a:endParaRPr lang="en-IN" dirty="0"/>
          </a:p>
        </p:txBody>
      </p:sp>
      <p:sp>
        <p:nvSpPr>
          <p:cNvPr id="41" name="TextBox 40"/>
          <p:cNvSpPr txBox="1"/>
          <p:nvPr/>
        </p:nvSpPr>
        <p:spPr>
          <a:xfrm>
            <a:off x="7447702" y="3953574"/>
            <a:ext cx="1913466" cy="369332"/>
          </a:xfrm>
          <a:prstGeom prst="rect">
            <a:avLst/>
          </a:prstGeom>
          <a:noFill/>
        </p:spPr>
        <p:txBody>
          <a:bodyPr wrap="square" rtlCol="0">
            <a:spAutoFit/>
          </a:bodyPr>
          <a:lstStyle/>
          <a:p>
            <a:r>
              <a:rPr lang="en-IN" b="1" dirty="0"/>
              <a:t>Frustration:</a:t>
            </a:r>
          </a:p>
        </p:txBody>
      </p:sp>
      <p:sp>
        <p:nvSpPr>
          <p:cNvPr id="43" name="TextBox 42"/>
          <p:cNvSpPr txBox="1"/>
          <p:nvPr/>
        </p:nvSpPr>
        <p:spPr>
          <a:xfrm>
            <a:off x="7447703" y="4322906"/>
            <a:ext cx="4639734" cy="4524315"/>
          </a:xfrm>
          <a:prstGeom prst="rect">
            <a:avLst/>
          </a:prstGeom>
          <a:noFill/>
        </p:spPr>
        <p:txBody>
          <a:bodyPr wrap="square" rtlCol="0">
            <a:spAutoFit/>
          </a:bodyPr>
          <a:lstStyle/>
          <a:p>
            <a:r>
              <a:rPr lang="en-IN" spc="-100" dirty="0">
                <a:solidFill>
                  <a:srgbClr val="000000"/>
                </a:solidFill>
              </a:rPr>
              <a:t>Nervous about approaching professors or seniors directly.</a:t>
            </a:r>
          </a:p>
          <a:p>
            <a:r>
              <a:rPr lang="en-IN" spc="-100" dirty="0">
                <a:solidFill>
                  <a:srgbClr val="000000"/>
                </a:solidFill>
              </a:rPr>
              <a:t>Lost in unorganized WhatsApp/Telegram groups.</a:t>
            </a:r>
          </a:p>
          <a:p>
            <a:r>
              <a:rPr lang="en-US" spc="-100" dirty="0">
                <a:solidFill>
                  <a:srgbClr val="000000"/>
                </a:solidFill>
              </a:rPr>
              <a:t>Unsure about how to choose </a:t>
            </a:r>
            <a:r>
              <a:rPr lang="en-IN" spc="-100" dirty="0">
                <a:solidFill>
                  <a:srgbClr val="000000"/>
                </a:solidFill>
              </a:rPr>
              <a:t>electives, clubs, or opportunities. </a:t>
            </a:r>
          </a:p>
          <a:p>
            <a:r>
              <a:rPr lang="en-US" spc="-100" dirty="0" smtClean="0">
                <a:solidFill>
                  <a:srgbClr val="000000"/>
                </a:solidFill>
              </a:rPr>
              <a:t>Hesitant </a:t>
            </a:r>
            <a:r>
              <a:rPr lang="en-US" spc="-100" dirty="0">
                <a:solidFill>
                  <a:srgbClr val="000000"/>
                </a:solidFill>
              </a:rPr>
              <a:t>to ask “basic” questions for fear of being judged.</a:t>
            </a:r>
          </a:p>
          <a:p>
            <a:endParaRPr lang="en-US" spc="-100" dirty="0">
              <a:solidFill>
                <a:srgbClr val="000000"/>
              </a:solidFill>
            </a:endParaRPr>
          </a:p>
          <a:p>
            <a:endParaRPr lang="en-US" spc="-100" dirty="0">
              <a:solidFill>
                <a:srgbClr val="000000"/>
              </a:solidFill>
            </a:endParaRPr>
          </a:p>
          <a:p>
            <a:endParaRPr lang="en-IN" spc="-100" dirty="0">
              <a:solidFill>
                <a:srgbClr val="000000"/>
              </a:solidFill>
            </a:endParaRPr>
          </a:p>
          <a:p>
            <a:endParaRPr lang="en-IN" spc="-100" dirty="0">
              <a:solidFill>
                <a:srgbClr val="000000"/>
              </a:solidFill>
            </a:endParaRPr>
          </a:p>
          <a:p>
            <a:endParaRPr lang="en-US" spc="-100" dirty="0">
              <a:solidFill>
                <a:srgbClr val="000000"/>
              </a:solidFill>
            </a:endParaRPr>
          </a:p>
          <a:p>
            <a:endParaRPr lang="en-IN" spc="-100" dirty="0">
              <a:solidFill>
                <a:srgbClr val="000000"/>
              </a:solidFill>
            </a:endParaRPr>
          </a:p>
          <a:p>
            <a:endParaRPr lang="en-IN" spc="-100" dirty="0">
              <a:solidFill>
                <a:srgbClr val="000000"/>
              </a:solidFill>
            </a:endParaRPr>
          </a:p>
          <a:p>
            <a:r>
              <a:rPr lang="en-IN" spc="-100" dirty="0">
                <a:solidFill>
                  <a:srgbClr val="000000"/>
                </a:solidFill>
              </a:rPr>
              <a:t> </a:t>
            </a:r>
          </a:p>
          <a:p>
            <a:endParaRPr lang="en-IN" dirty="0"/>
          </a:p>
        </p:txBody>
      </p:sp>
    </p:spTree>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1"/>
            <a:ext cx="12192000" cy="6858001"/>
          </a:xfrm>
          <a:prstGeom prst="rect">
            <a:avLst/>
          </a:prstGeom>
        </p:spPr>
      </p:pic>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310467" y="2676142"/>
            <a:ext cx="8382000" cy="1015663"/>
          </a:xfrm>
          <a:prstGeom prst="rect">
            <a:avLst/>
          </a:prstGeom>
          <a:noFill/>
        </p:spPr>
        <p:txBody>
          <a:bodyPr wrap="square" rtlCol="0">
            <a:spAutoFit/>
          </a:bodyPr>
          <a:lstStyle/>
          <a:p>
            <a:r>
              <a:rPr lang="en-US" sz="6000" b="1" dirty="0">
                <a:latin typeface="Californian FB" panose="0207040306080B030204" pitchFamily="18" charset="0"/>
              </a:rPr>
              <a:t>Empathy Map</a:t>
            </a:r>
            <a:endParaRPr lang="en-IN" sz="6000" b="1" dirty="0">
              <a:latin typeface="Californian FB" panose="0207040306080B030204" pitchFamily="18" charset="0"/>
            </a:endParaRP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cxnSp>
        <p:nvCxnSpPr>
          <p:cNvPr id="6" name="Straight Connector 5"/>
          <p:cNvCxnSpPr/>
          <p:nvPr/>
        </p:nvCxnSpPr>
        <p:spPr>
          <a:xfrm>
            <a:off x="0" y="149420"/>
            <a:ext cx="12080240" cy="670858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0" y="0"/>
            <a:ext cx="12192000" cy="6858000"/>
          </a:xfrm>
          <a:prstGeom prst="line">
            <a:avLst/>
          </a:prstGeom>
        </p:spPr>
        <p:style>
          <a:lnRef idx="1">
            <a:schemeClr val="dk1"/>
          </a:lnRef>
          <a:fillRef idx="0">
            <a:schemeClr val="dk1"/>
          </a:fillRef>
          <a:effectRef idx="0">
            <a:schemeClr val="dk1"/>
          </a:effectRef>
          <a:fontRef idx="minor">
            <a:schemeClr val="tx1"/>
          </a:fontRef>
        </p:style>
      </p:cxnSp>
      <p:sp>
        <p:nvSpPr>
          <p:cNvPr id="4" name="Freeform: Shape 3"/>
          <p:cNvSpPr/>
          <p:nvPr/>
        </p:nvSpPr>
        <p:spPr>
          <a:xfrm rot="21415224">
            <a:off x="3641380" y="1177812"/>
            <a:ext cx="5008293" cy="4643582"/>
          </a:xfrm>
          <a:custGeom>
            <a:avLst/>
            <a:gdLst>
              <a:gd name="connsiteX0" fmla="*/ 2678166 w 5205307"/>
              <a:gd name="connsiteY0" fmla="*/ 8561 h 5008034"/>
              <a:gd name="connsiteX1" fmla="*/ 4833386 w 5205307"/>
              <a:gd name="connsiteY1" fmla="*/ 1759399 h 5008034"/>
              <a:gd name="connsiteX2" fmla="*/ 4880177 w 5205307"/>
              <a:gd name="connsiteY2" fmla="*/ 1943712 h 5008034"/>
              <a:gd name="connsiteX3" fmla="*/ 5205307 w 5205307"/>
              <a:gd name="connsiteY3" fmla="*/ 2614083 h 5008034"/>
              <a:gd name="connsiteX4" fmla="*/ 4939047 w 5205307"/>
              <a:gd name="connsiteY4" fmla="*/ 2614083 h 5008034"/>
              <a:gd name="connsiteX5" fmla="*/ 4931770 w 5205307"/>
              <a:gd name="connsiteY5" fmla="*/ 2760038 h 5008034"/>
              <a:gd name="connsiteX6" fmla="*/ 4908898 w 5205307"/>
              <a:gd name="connsiteY6" fmla="*/ 2915072 h 5008034"/>
              <a:gd name="connsiteX7" fmla="*/ 4165042 w 5205307"/>
              <a:gd name="connsiteY7" fmla="*/ 3068721 h 5008034"/>
              <a:gd name="connsiteX8" fmla="*/ 4673641 w 5205307"/>
              <a:gd name="connsiteY8" fmla="*/ 3644735 h 5008034"/>
              <a:gd name="connsiteX9" fmla="*/ 4563052 w 5205307"/>
              <a:gd name="connsiteY9" fmla="*/ 3840930 h 5008034"/>
              <a:gd name="connsiteX10" fmla="*/ 2472267 w 5205307"/>
              <a:gd name="connsiteY10" fmla="*/ 5008034 h 5008034"/>
              <a:gd name="connsiteX11" fmla="*/ 0 w 5205307"/>
              <a:gd name="connsiteY11" fmla="*/ 2504017 h 5008034"/>
              <a:gd name="connsiteX12" fmla="*/ 2472267 w 5205307"/>
              <a:gd name="connsiteY12" fmla="*/ 0 h 5008034"/>
              <a:gd name="connsiteX13" fmla="*/ 2678166 w 5205307"/>
              <a:gd name="connsiteY13" fmla="*/ 8561 h 500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5307" h="5008034">
                <a:moveTo>
                  <a:pt x="2678166" y="8561"/>
                </a:moveTo>
                <a:cubicBezTo>
                  <a:pt x="3696547" y="93602"/>
                  <a:pt x="4539933" y="803800"/>
                  <a:pt x="4833386" y="1759399"/>
                </a:cubicBezTo>
                <a:lnTo>
                  <a:pt x="4880177" y="1943712"/>
                </a:lnTo>
                <a:lnTo>
                  <a:pt x="5205307" y="2614083"/>
                </a:lnTo>
                <a:lnTo>
                  <a:pt x="4939047" y="2614083"/>
                </a:lnTo>
                <a:lnTo>
                  <a:pt x="4931770" y="2760038"/>
                </a:lnTo>
                <a:lnTo>
                  <a:pt x="4908898" y="2915072"/>
                </a:lnTo>
                <a:lnTo>
                  <a:pt x="4165042" y="3068721"/>
                </a:lnTo>
                <a:lnTo>
                  <a:pt x="4673641" y="3644735"/>
                </a:lnTo>
                <a:lnTo>
                  <a:pt x="4563052" y="3840930"/>
                </a:lnTo>
                <a:cubicBezTo>
                  <a:pt x="4124951" y="4542311"/>
                  <a:pt x="3352307" y="5008034"/>
                  <a:pt x="2472267" y="5008034"/>
                </a:cubicBezTo>
                <a:cubicBezTo>
                  <a:pt x="1106872" y="5008034"/>
                  <a:pt x="0" y="3886947"/>
                  <a:pt x="0" y="2504017"/>
                </a:cubicBezTo>
                <a:cubicBezTo>
                  <a:pt x="0" y="1121087"/>
                  <a:pt x="1106872" y="0"/>
                  <a:pt x="2472267" y="0"/>
                </a:cubicBezTo>
                <a:cubicBezTo>
                  <a:pt x="2541604" y="0"/>
                  <a:pt x="2610274" y="2891"/>
                  <a:pt x="2678166" y="8561"/>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p:cNvSpPr/>
          <p:nvPr/>
        </p:nvSpPr>
        <p:spPr>
          <a:xfrm>
            <a:off x="3331926" y="2806700"/>
            <a:ext cx="334141" cy="1244600"/>
          </a:xfrm>
          <a:custGeom>
            <a:avLst/>
            <a:gdLst>
              <a:gd name="connsiteX0" fmla="*/ 203200 w 359787"/>
              <a:gd name="connsiteY0" fmla="*/ 0 h 1371600"/>
              <a:gd name="connsiteX1" fmla="*/ 346884 w 359787"/>
              <a:gd name="connsiteY1" fmla="*/ 200866 h 1371600"/>
              <a:gd name="connsiteX2" fmla="*/ 359787 w 359787"/>
              <a:gd name="connsiteY2" fmla="*/ 265455 h 1371600"/>
              <a:gd name="connsiteX3" fmla="*/ 324808 w 359787"/>
              <a:gd name="connsiteY3" fmla="*/ 273036 h 1371600"/>
              <a:gd name="connsiteX4" fmla="*/ 162560 w 359787"/>
              <a:gd name="connsiteY4" fmla="*/ 701040 h 1371600"/>
              <a:gd name="connsiteX5" fmla="*/ 324808 w 359787"/>
              <a:gd name="connsiteY5" fmla="*/ 1129044 h 1371600"/>
              <a:gd name="connsiteX6" fmla="*/ 353951 w 359787"/>
              <a:gd name="connsiteY6" fmla="*/ 1135361 h 1371600"/>
              <a:gd name="connsiteX7" fmla="*/ 346884 w 359787"/>
              <a:gd name="connsiteY7" fmla="*/ 1170734 h 1371600"/>
              <a:gd name="connsiteX8" fmla="*/ 203200 w 359787"/>
              <a:gd name="connsiteY8" fmla="*/ 1371600 h 1371600"/>
              <a:gd name="connsiteX9" fmla="*/ 0 w 359787"/>
              <a:gd name="connsiteY9" fmla="*/ 685800 h 1371600"/>
              <a:gd name="connsiteX10" fmla="*/ 203200 w 359787"/>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787" h="1371600">
                <a:moveTo>
                  <a:pt x="203200" y="0"/>
                </a:moveTo>
                <a:cubicBezTo>
                  <a:pt x="259312" y="0"/>
                  <a:pt x="310112" y="76761"/>
                  <a:pt x="346884" y="200866"/>
                </a:cubicBezTo>
                <a:lnTo>
                  <a:pt x="359787" y="265455"/>
                </a:lnTo>
                <a:lnTo>
                  <a:pt x="324808" y="273036"/>
                </a:lnTo>
                <a:cubicBezTo>
                  <a:pt x="232214" y="313773"/>
                  <a:pt x="162560" y="489918"/>
                  <a:pt x="162560" y="701040"/>
                </a:cubicBezTo>
                <a:cubicBezTo>
                  <a:pt x="162560" y="912162"/>
                  <a:pt x="232214" y="1088307"/>
                  <a:pt x="324808" y="1129044"/>
                </a:cubicBezTo>
                <a:lnTo>
                  <a:pt x="353951" y="1135361"/>
                </a:lnTo>
                <a:lnTo>
                  <a:pt x="346884" y="1170734"/>
                </a:lnTo>
                <a:cubicBezTo>
                  <a:pt x="310112" y="1294839"/>
                  <a:pt x="259312" y="1371600"/>
                  <a:pt x="203200" y="1371600"/>
                </a:cubicBezTo>
                <a:cubicBezTo>
                  <a:pt x="90976" y="1371600"/>
                  <a:pt x="0" y="1064557"/>
                  <a:pt x="0" y="685800"/>
                </a:cubicBezTo>
                <a:cubicBezTo>
                  <a:pt x="0" y="307043"/>
                  <a:pt x="90976" y="0"/>
                  <a:pt x="203200" y="0"/>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p:cNvSpPr/>
          <p:nvPr/>
        </p:nvSpPr>
        <p:spPr>
          <a:xfrm>
            <a:off x="7882467" y="2328333"/>
            <a:ext cx="127000" cy="36406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p:cNvSpPr txBox="1"/>
          <p:nvPr/>
        </p:nvSpPr>
        <p:spPr>
          <a:xfrm>
            <a:off x="308351" y="2464914"/>
            <a:ext cx="2810593" cy="1631216"/>
          </a:xfrm>
          <a:prstGeom prst="rect">
            <a:avLst/>
          </a:prstGeom>
          <a:noFill/>
        </p:spPr>
        <p:txBody>
          <a:bodyPr wrap="square" rtlCol="0">
            <a:spAutoFit/>
          </a:bodyPr>
          <a:lstStyle/>
          <a:p>
            <a:r>
              <a:rPr lang="en-US" b="1" dirty="0"/>
              <a:t>What do they HEAR?</a:t>
            </a:r>
          </a:p>
          <a:p>
            <a:r>
              <a:rPr lang="en-US" sz="1600" dirty="0"/>
              <a:t>College life is tough at the beginning.</a:t>
            </a:r>
          </a:p>
          <a:p>
            <a:r>
              <a:rPr lang="en-US" sz="1600" dirty="0"/>
              <a:t>Get involved in activities.</a:t>
            </a:r>
          </a:p>
          <a:p>
            <a:r>
              <a:rPr lang="en-US" sz="1600" dirty="0"/>
              <a:t>Focus on studies, don’t hesitate to ask.</a:t>
            </a:r>
            <a:endParaRPr lang="en-IN" sz="1600" dirty="0"/>
          </a:p>
        </p:txBody>
      </p:sp>
      <p:sp>
        <p:nvSpPr>
          <p:cNvPr id="12" name="TextBox 11"/>
          <p:cNvSpPr txBox="1"/>
          <p:nvPr/>
        </p:nvSpPr>
        <p:spPr>
          <a:xfrm>
            <a:off x="1677336" y="155688"/>
            <a:ext cx="4538133" cy="1015663"/>
          </a:xfrm>
          <a:prstGeom prst="rect">
            <a:avLst/>
          </a:prstGeom>
          <a:noFill/>
        </p:spPr>
        <p:txBody>
          <a:bodyPr wrap="square" rtlCol="0">
            <a:spAutoFit/>
          </a:bodyPr>
          <a:lstStyle/>
          <a:p>
            <a:r>
              <a:rPr lang="en-US" b="1" dirty="0"/>
              <a:t>Who are we empathizing with?</a:t>
            </a:r>
          </a:p>
          <a:p>
            <a:r>
              <a:rPr lang="en-US" sz="1400" dirty="0"/>
              <a:t>A first-year college fresher (Riya).</a:t>
            </a:r>
          </a:p>
          <a:p>
            <a:r>
              <a:rPr lang="en-US" sz="1400" dirty="0"/>
              <a:t>Recently joined, adjusting to a new environment.</a:t>
            </a:r>
          </a:p>
          <a:p>
            <a:r>
              <a:rPr lang="en-US" sz="1400" dirty="0"/>
              <a:t>Role: learner, trying to connect with seniors &amp; professors.</a:t>
            </a:r>
            <a:endParaRPr lang="en-IN" sz="1400" dirty="0"/>
          </a:p>
        </p:txBody>
      </p:sp>
      <p:cxnSp>
        <p:nvCxnSpPr>
          <p:cNvPr id="15" name="Straight Connector 14"/>
          <p:cNvCxnSpPr>
            <a:stCxn id="4" idx="6"/>
          </p:cNvCxnSpPr>
          <p:nvPr/>
        </p:nvCxnSpPr>
        <p:spPr>
          <a:xfrm flipV="1">
            <a:off x="8381755" y="3666070"/>
            <a:ext cx="3810245" cy="94914"/>
          </a:xfrm>
          <a:prstGeom prst="line">
            <a:avLst/>
          </a:prstGeom>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964578" y="1904753"/>
            <a:ext cx="3197131" cy="1661993"/>
          </a:xfrm>
          <a:prstGeom prst="rect">
            <a:avLst/>
          </a:prstGeom>
          <a:noFill/>
        </p:spPr>
        <p:txBody>
          <a:bodyPr wrap="square" rtlCol="0">
            <a:spAutoFit/>
          </a:bodyPr>
          <a:lstStyle/>
          <a:p>
            <a:r>
              <a:rPr lang="en-IN" dirty="0"/>
              <a:t>       </a:t>
            </a:r>
            <a:r>
              <a:rPr lang="en-IN" b="1" dirty="0"/>
              <a:t>What do they see?</a:t>
            </a:r>
          </a:p>
          <a:p>
            <a:r>
              <a:rPr lang="en-US" sz="1400" dirty="0"/>
              <a:t>Seniors confidently interacting &amp; managing activities Professors who seem approachable but formal.</a:t>
            </a:r>
          </a:p>
          <a:p>
            <a:r>
              <a:rPr lang="en-US" sz="1400" dirty="0"/>
              <a:t>Classmates also trying to adjust.</a:t>
            </a:r>
          </a:p>
          <a:p>
            <a:r>
              <a:rPr lang="en-US" sz="1400" dirty="0"/>
              <a:t>WhatsApp/Instagram flooded with messages.</a:t>
            </a:r>
            <a:endParaRPr lang="en-IN" sz="1400" dirty="0"/>
          </a:p>
        </p:txBody>
      </p:sp>
      <p:sp>
        <p:nvSpPr>
          <p:cNvPr id="20" name="Oval 19"/>
          <p:cNvSpPr/>
          <p:nvPr/>
        </p:nvSpPr>
        <p:spPr>
          <a:xfrm>
            <a:off x="4525098" y="1753892"/>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endParaRPr lang="en-IN" dirty="0">
              <a:solidFill>
                <a:schemeClr val="tx1"/>
              </a:solidFill>
            </a:endParaRPr>
          </a:p>
        </p:txBody>
      </p:sp>
      <p:sp>
        <p:nvSpPr>
          <p:cNvPr id="21" name="Oval 20"/>
          <p:cNvSpPr/>
          <p:nvPr/>
        </p:nvSpPr>
        <p:spPr>
          <a:xfrm>
            <a:off x="1068189" y="2060004"/>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endParaRPr lang="en-IN" dirty="0">
              <a:solidFill>
                <a:schemeClr val="tx1"/>
              </a:solidFill>
            </a:endParaRPr>
          </a:p>
        </p:txBody>
      </p:sp>
      <p:sp>
        <p:nvSpPr>
          <p:cNvPr id="22" name="Oval 21"/>
          <p:cNvSpPr/>
          <p:nvPr/>
        </p:nvSpPr>
        <p:spPr>
          <a:xfrm>
            <a:off x="2485731" y="5743224"/>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IN" dirty="0">
              <a:solidFill>
                <a:schemeClr val="tx1"/>
              </a:solidFill>
            </a:endParaRPr>
          </a:p>
        </p:txBody>
      </p:sp>
      <p:sp>
        <p:nvSpPr>
          <p:cNvPr id="23" name="Oval 22"/>
          <p:cNvSpPr/>
          <p:nvPr/>
        </p:nvSpPr>
        <p:spPr>
          <a:xfrm>
            <a:off x="8288867" y="3817024"/>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endParaRPr lang="en-IN" dirty="0">
              <a:solidFill>
                <a:schemeClr val="tx1"/>
              </a:solidFill>
            </a:endParaRPr>
          </a:p>
        </p:txBody>
      </p:sp>
      <p:sp>
        <p:nvSpPr>
          <p:cNvPr id="26" name="Oval 25"/>
          <p:cNvSpPr/>
          <p:nvPr/>
        </p:nvSpPr>
        <p:spPr>
          <a:xfrm>
            <a:off x="10240433" y="1480985"/>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en-IN" dirty="0">
              <a:solidFill>
                <a:schemeClr val="tx1"/>
              </a:solidFill>
            </a:endParaRPr>
          </a:p>
        </p:txBody>
      </p:sp>
      <p:sp>
        <p:nvSpPr>
          <p:cNvPr id="27" name="Oval 26"/>
          <p:cNvSpPr/>
          <p:nvPr/>
        </p:nvSpPr>
        <p:spPr>
          <a:xfrm>
            <a:off x="6660074" y="201772"/>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endParaRPr lang="en-IN" dirty="0">
              <a:solidFill>
                <a:schemeClr val="tx1"/>
              </a:solidFill>
            </a:endParaRPr>
          </a:p>
        </p:txBody>
      </p:sp>
      <p:sp>
        <p:nvSpPr>
          <p:cNvPr id="28" name="Oval 27"/>
          <p:cNvSpPr/>
          <p:nvPr/>
        </p:nvSpPr>
        <p:spPr>
          <a:xfrm>
            <a:off x="1264065" y="184666"/>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IN" dirty="0">
              <a:solidFill>
                <a:schemeClr val="tx1"/>
              </a:solidFill>
            </a:endParaRPr>
          </a:p>
        </p:txBody>
      </p:sp>
      <p:sp>
        <p:nvSpPr>
          <p:cNvPr id="29" name="TextBox 28"/>
          <p:cNvSpPr txBox="1"/>
          <p:nvPr/>
        </p:nvSpPr>
        <p:spPr>
          <a:xfrm>
            <a:off x="8619067" y="3817024"/>
            <a:ext cx="3572933" cy="1231106"/>
          </a:xfrm>
          <a:prstGeom prst="rect">
            <a:avLst/>
          </a:prstGeom>
          <a:noFill/>
        </p:spPr>
        <p:txBody>
          <a:bodyPr wrap="square" rtlCol="0">
            <a:spAutoFit/>
          </a:bodyPr>
          <a:lstStyle/>
          <a:p>
            <a:r>
              <a:rPr lang="en-IN" b="1" dirty="0"/>
              <a:t>What do they say?</a:t>
            </a:r>
          </a:p>
          <a:p>
            <a:r>
              <a:rPr lang="en-US" sz="1400" dirty="0"/>
              <a:t>“I’m nervous but excited about college.”</a:t>
            </a:r>
          </a:p>
          <a:p>
            <a:r>
              <a:rPr lang="en-US" sz="1400" dirty="0"/>
              <a:t>I don’t know how to ask seniors for help.”</a:t>
            </a:r>
          </a:p>
          <a:p>
            <a:r>
              <a:rPr lang="en-US" sz="1400" dirty="0"/>
              <a:t>I don’t know how to ask seniors for help.”</a:t>
            </a:r>
          </a:p>
          <a:p>
            <a:r>
              <a:rPr lang="en-US" sz="1400" dirty="0"/>
              <a:t>“Clubs look fun, but I don’t know how to join.”</a:t>
            </a:r>
            <a:endParaRPr lang="en-IN" sz="1400" dirty="0"/>
          </a:p>
        </p:txBody>
      </p:sp>
      <p:sp>
        <p:nvSpPr>
          <p:cNvPr id="30" name="TextBox 29"/>
          <p:cNvSpPr txBox="1"/>
          <p:nvPr/>
        </p:nvSpPr>
        <p:spPr>
          <a:xfrm>
            <a:off x="3047346" y="5677731"/>
            <a:ext cx="6534951" cy="1231106"/>
          </a:xfrm>
          <a:prstGeom prst="rect">
            <a:avLst/>
          </a:prstGeom>
          <a:noFill/>
        </p:spPr>
        <p:txBody>
          <a:bodyPr wrap="square" numCol="2" rtlCol="0">
            <a:spAutoFit/>
          </a:bodyPr>
          <a:lstStyle/>
          <a:p>
            <a:r>
              <a:rPr lang="en-IN" b="1" dirty="0"/>
              <a:t>What do they do?</a:t>
            </a:r>
          </a:p>
          <a:p>
            <a:r>
              <a:rPr lang="en-IN" sz="1400" dirty="0"/>
              <a:t>Scrolls Instagram &amp; WhatsApp for updates.</a:t>
            </a:r>
          </a:p>
          <a:p>
            <a:r>
              <a:rPr lang="en-IN" sz="1400" dirty="0"/>
              <a:t>Attends lectures but hesitates to ask questions.</a:t>
            </a:r>
          </a:p>
          <a:p>
            <a:endParaRPr lang="en-US" sz="1400" dirty="0" smtClean="0"/>
          </a:p>
          <a:p>
            <a:endParaRPr lang="en-US" sz="1400" dirty="0" smtClean="0"/>
          </a:p>
          <a:p>
            <a:r>
              <a:rPr lang="en-US" sz="1400" dirty="0" smtClean="0"/>
              <a:t>Tries </a:t>
            </a:r>
            <a:r>
              <a:rPr lang="en-US" sz="1400" dirty="0"/>
              <a:t>talking to classmates during lunch.</a:t>
            </a:r>
          </a:p>
          <a:p>
            <a:r>
              <a:rPr lang="en-US" sz="1400" dirty="0"/>
              <a:t>Messages seniors but waits anxiously for replies.</a:t>
            </a:r>
            <a:endParaRPr lang="en-IN" sz="1400" dirty="0"/>
          </a:p>
        </p:txBody>
      </p:sp>
      <p:sp>
        <p:nvSpPr>
          <p:cNvPr id="31" name="TextBox 30"/>
          <p:cNvSpPr txBox="1"/>
          <p:nvPr/>
        </p:nvSpPr>
        <p:spPr>
          <a:xfrm>
            <a:off x="4855298" y="1749910"/>
            <a:ext cx="2963332" cy="369332"/>
          </a:xfrm>
          <a:prstGeom prst="rect">
            <a:avLst/>
          </a:prstGeom>
          <a:noFill/>
        </p:spPr>
        <p:txBody>
          <a:bodyPr wrap="square" rtlCol="0">
            <a:spAutoFit/>
          </a:bodyPr>
          <a:lstStyle/>
          <a:p>
            <a:r>
              <a:rPr lang="en-US" dirty="0"/>
              <a:t>What do they think and feel?</a:t>
            </a:r>
            <a:endParaRPr lang="en-IN" dirty="0"/>
          </a:p>
        </p:txBody>
      </p:sp>
      <p:sp>
        <p:nvSpPr>
          <p:cNvPr id="32" name="TextBox 31"/>
          <p:cNvSpPr txBox="1"/>
          <p:nvPr/>
        </p:nvSpPr>
        <p:spPr>
          <a:xfrm>
            <a:off x="4456173" y="2141375"/>
            <a:ext cx="1528700" cy="1823576"/>
          </a:xfrm>
          <a:prstGeom prst="rect">
            <a:avLst/>
          </a:prstGeom>
          <a:noFill/>
        </p:spPr>
        <p:txBody>
          <a:bodyPr wrap="square" rtlCol="0">
            <a:spAutoFit/>
          </a:bodyPr>
          <a:lstStyle/>
          <a:p>
            <a:r>
              <a:rPr lang="en-IN" dirty="0"/>
              <a:t>Pains:</a:t>
            </a:r>
          </a:p>
          <a:p>
            <a:r>
              <a:rPr lang="en-US" sz="1050" dirty="0"/>
              <a:t>Fear of missing out on important updates</a:t>
            </a:r>
            <a:r>
              <a:rPr lang="en-IN" sz="1050" dirty="0"/>
              <a:t> </a:t>
            </a:r>
          </a:p>
          <a:p>
            <a:r>
              <a:rPr lang="en-IN" sz="1050" dirty="0"/>
              <a:t>Anxiety about asking questions.</a:t>
            </a:r>
          </a:p>
          <a:p>
            <a:r>
              <a:rPr lang="en-US" sz="1050" dirty="0"/>
              <a:t>Overwhelmed by too many WhatsApp messages.</a:t>
            </a:r>
          </a:p>
          <a:p>
            <a:r>
              <a:rPr lang="en-US" sz="1050" dirty="0"/>
              <a:t>Loneliness &amp; difficulty in building friendships</a:t>
            </a:r>
            <a:r>
              <a:rPr lang="en-US" sz="800" dirty="0"/>
              <a:t>.</a:t>
            </a:r>
            <a:endParaRPr lang="en-IN" sz="800" dirty="0"/>
          </a:p>
        </p:txBody>
      </p:sp>
      <p:cxnSp>
        <p:nvCxnSpPr>
          <p:cNvPr id="34" name="Straight Connector 33"/>
          <p:cNvCxnSpPr/>
          <p:nvPr/>
        </p:nvCxnSpPr>
        <p:spPr>
          <a:xfrm>
            <a:off x="6028265" y="2019300"/>
            <a:ext cx="0" cy="226483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5946796" y="4284133"/>
            <a:ext cx="1935671"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a:off x="4285397" y="4284133"/>
            <a:ext cx="1699476"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6184810" y="2136054"/>
            <a:ext cx="1585339" cy="2062103"/>
          </a:xfrm>
          <a:prstGeom prst="rect">
            <a:avLst/>
          </a:prstGeom>
          <a:noFill/>
        </p:spPr>
        <p:txBody>
          <a:bodyPr wrap="square" rtlCol="0">
            <a:spAutoFit/>
          </a:bodyPr>
          <a:lstStyle/>
          <a:p>
            <a:r>
              <a:rPr lang="en-IN" dirty="0"/>
              <a:t>Gains:</a:t>
            </a:r>
          </a:p>
          <a:p>
            <a:r>
              <a:rPr lang="en-US" sz="1100" dirty="0"/>
              <a:t>Clear, reliable platform to connect with seniors &amp; professors.</a:t>
            </a:r>
          </a:p>
          <a:p>
            <a:r>
              <a:rPr lang="en-US" sz="1100" dirty="0"/>
              <a:t>Want to be confident &amp; active in class.</a:t>
            </a:r>
          </a:p>
          <a:p>
            <a:r>
              <a:rPr lang="en-US" sz="1100" dirty="0"/>
              <a:t>Hopes to make good friends.</a:t>
            </a:r>
          </a:p>
          <a:p>
            <a:r>
              <a:rPr lang="en-US" sz="1100" dirty="0"/>
              <a:t>Dream of excelling academically &amp; socially.</a:t>
            </a:r>
          </a:p>
          <a:p>
            <a:endParaRPr lang="en-IN" sz="1100" dirty="0"/>
          </a:p>
        </p:txBody>
      </p:sp>
      <p:sp>
        <p:nvSpPr>
          <p:cNvPr id="40" name="TextBox 39"/>
          <p:cNvSpPr txBox="1"/>
          <p:nvPr/>
        </p:nvSpPr>
        <p:spPr>
          <a:xfrm>
            <a:off x="4409062" y="4328401"/>
            <a:ext cx="3600405" cy="938719"/>
          </a:xfrm>
          <a:prstGeom prst="rect">
            <a:avLst/>
          </a:prstGeom>
          <a:noFill/>
        </p:spPr>
        <p:txBody>
          <a:bodyPr wrap="square" rtlCol="0">
            <a:spAutoFit/>
          </a:bodyPr>
          <a:lstStyle/>
          <a:p>
            <a:r>
              <a:rPr lang="en-US" sz="1100" b="1" dirty="0"/>
              <a:t>What Other thoughts and feelings that might motivate Riya’s behavior?</a:t>
            </a:r>
          </a:p>
          <a:p>
            <a:r>
              <a:rPr lang="en-US" sz="1100" dirty="0"/>
              <a:t>Desire to prove herself in a new environment</a:t>
            </a:r>
          </a:p>
          <a:p>
            <a:r>
              <a:rPr lang="en-US" sz="1100" dirty="0"/>
              <a:t>Worry about missing out (FOMO) on important opportunities or updates.</a:t>
            </a:r>
            <a:endParaRPr lang="en-IN" sz="1100" dirty="0"/>
          </a:p>
        </p:txBody>
      </p:sp>
      <p:sp>
        <p:nvSpPr>
          <p:cNvPr id="41" name="TextBox 40"/>
          <p:cNvSpPr txBox="1"/>
          <p:nvPr/>
        </p:nvSpPr>
        <p:spPr>
          <a:xfrm>
            <a:off x="6990274" y="163248"/>
            <a:ext cx="4224863" cy="1015663"/>
          </a:xfrm>
          <a:prstGeom prst="rect">
            <a:avLst/>
          </a:prstGeom>
          <a:noFill/>
        </p:spPr>
        <p:txBody>
          <a:bodyPr wrap="square" rtlCol="0">
            <a:spAutoFit/>
          </a:bodyPr>
          <a:lstStyle/>
          <a:p>
            <a:r>
              <a:rPr lang="en-US" b="1" dirty="0"/>
              <a:t>What do they need to do?</a:t>
            </a:r>
          </a:p>
          <a:p>
            <a:r>
              <a:rPr lang="en-US" sz="1400" dirty="0"/>
              <a:t>Connect with seniors for mentorship &amp; guidance.</a:t>
            </a:r>
          </a:p>
          <a:p>
            <a:r>
              <a:rPr lang="en-US" sz="1400" dirty="0"/>
              <a:t>Clarify doubts in studies without hesitation.</a:t>
            </a:r>
          </a:p>
          <a:p>
            <a:r>
              <a:rPr lang="en-US" sz="1400" dirty="0"/>
              <a:t>Learn how to participate in clubs/activities.</a:t>
            </a:r>
            <a:endParaRPr lang="en-IN" sz="1400" dirty="0"/>
          </a:p>
        </p:txBody>
      </p:sp>
      <p:sp>
        <p:nvSpPr>
          <p:cNvPr id="42" name="TextBox 41"/>
          <p:cNvSpPr txBox="1"/>
          <p:nvPr/>
        </p:nvSpPr>
        <p:spPr>
          <a:xfrm>
            <a:off x="5706533" y="165100"/>
            <a:ext cx="787399" cy="369332"/>
          </a:xfrm>
          <a:prstGeom prst="rect">
            <a:avLst/>
          </a:prstGeom>
          <a:noFill/>
        </p:spPr>
        <p:txBody>
          <a:bodyPr wrap="square" rtlCol="0">
            <a:spAutoFit/>
          </a:bodyPr>
          <a:lstStyle/>
          <a:p>
            <a:r>
              <a:rPr lang="en-US" b="1" dirty="0"/>
              <a:t>GOAL</a:t>
            </a:r>
            <a:endParaRPr lang="en-IN" b="1" dirty="0"/>
          </a:p>
        </p:txBody>
      </p:sp>
      <p:cxnSp>
        <p:nvCxnSpPr>
          <p:cNvPr id="46" name="Straight Connector 45"/>
          <p:cNvCxnSpPr>
            <a:endCxn id="2" idx="0"/>
          </p:cNvCxnSpPr>
          <p:nvPr/>
        </p:nvCxnSpPr>
        <p:spPr>
          <a:xfrm flipV="1">
            <a:off x="6096000" y="0"/>
            <a:ext cx="0" cy="3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 idx="0"/>
          </p:cNvCxnSpPr>
          <p:nvPr/>
        </p:nvCxnSpPr>
        <p:spPr>
          <a:xfrm flipV="1">
            <a:off x="6093768" y="471234"/>
            <a:ext cx="2232" cy="71395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Rectangle 3"/>
          <p:cNvSpPr/>
          <p:nvPr/>
        </p:nvSpPr>
        <p:spPr>
          <a:xfrm>
            <a:off x="981480" y="158011"/>
            <a:ext cx="1323834" cy="973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Needs</a:t>
            </a:r>
          </a:p>
        </p:txBody>
      </p:sp>
      <p:sp>
        <p:nvSpPr>
          <p:cNvPr id="5" name="Rectangle 4"/>
          <p:cNvSpPr/>
          <p:nvPr/>
        </p:nvSpPr>
        <p:spPr>
          <a:xfrm>
            <a:off x="6957768" y="2396046"/>
            <a:ext cx="1323834" cy="97366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Ideas </a:t>
            </a:r>
          </a:p>
        </p:txBody>
      </p:sp>
      <p:sp>
        <p:nvSpPr>
          <p:cNvPr id="6" name="Rectangle 5"/>
          <p:cNvSpPr/>
          <p:nvPr/>
        </p:nvSpPr>
        <p:spPr>
          <a:xfrm>
            <a:off x="4047715" y="1254019"/>
            <a:ext cx="1323834" cy="97366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Problems </a:t>
            </a:r>
          </a:p>
        </p:txBody>
      </p:sp>
      <p:sp>
        <p:nvSpPr>
          <p:cNvPr id="7" name="Rectangle 6"/>
          <p:cNvSpPr/>
          <p:nvPr/>
        </p:nvSpPr>
        <p:spPr>
          <a:xfrm>
            <a:off x="9786260" y="219802"/>
            <a:ext cx="1323834" cy="97366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Features</a:t>
            </a:r>
          </a:p>
        </p:txBody>
      </p:sp>
      <p:sp>
        <p:nvSpPr>
          <p:cNvPr id="8" name="Rectangle 7"/>
          <p:cNvSpPr/>
          <p:nvPr/>
        </p:nvSpPr>
        <p:spPr>
          <a:xfrm>
            <a:off x="3363308" y="3471348"/>
            <a:ext cx="1285107"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Miss important event updates due to poor communication</a:t>
            </a:r>
            <a:endParaRPr lang="en-IN" sz="1300" b="1" dirty="0">
              <a:solidFill>
                <a:schemeClr val="tx1"/>
              </a:solidFill>
            </a:endParaRPr>
          </a:p>
        </p:txBody>
      </p:sp>
      <p:sp>
        <p:nvSpPr>
          <p:cNvPr id="9" name="Rectangle 8"/>
          <p:cNvSpPr/>
          <p:nvPr/>
        </p:nvSpPr>
        <p:spPr>
          <a:xfrm>
            <a:off x="4724835" y="2472281"/>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Shyness &amp; fear of being judged → Don’t ask questions</a:t>
            </a:r>
            <a:endParaRPr lang="en-IN" sz="1300" b="1" dirty="0">
              <a:solidFill>
                <a:schemeClr val="tx1"/>
              </a:solidFill>
            </a:endParaRPr>
          </a:p>
        </p:txBody>
      </p:sp>
      <p:sp>
        <p:nvSpPr>
          <p:cNvPr id="10" name="Rectangle 9"/>
          <p:cNvSpPr/>
          <p:nvPr/>
        </p:nvSpPr>
        <p:spPr>
          <a:xfrm>
            <a:off x="3385532" y="2455333"/>
            <a:ext cx="1262883"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Too many random WhatsApp/Instagram groups → Confusing</a:t>
            </a:r>
            <a:endParaRPr lang="en-IN" sz="1300" b="1" dirty="0">
              <a:solidFill>
                <a:schemeClr val="tx1"/>
              </a:solidFill>
            </a:endParaRPr>
          </a:p>
        </p:txBody>
      </p:sp>
      <p:sp>
        <p:nvSpPr>
          <p:cNvPr id="11" name="Rectangle 10"/>
          <p:cNvSpPr/>
          <p:nvPr/>
        </p:nvSpPr>
        <p:spPr>
          <a:xfrm>
            <a:off x="7548209" y="4580456"/>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Event calendar + reminders for clubs &amp; activities</a:t>
            </a:r>
            <a:endParaRPr lang="en-IN" sz="1300" b="1" dirty="0">
              <a:solidFill>
                <a:schemeClr val="tx1"/>
              </a:solidFill>
            </a:endParaRPr>
          </a:p>
        </p:txBody>
      </p:sp>
      <p:sp>
        <p:nvSpPr>
          <p:cNvPr id="12" name="Rectangle 11"/>
          <p:cNvSpPr/>
          <p:nvPr/>
        </p:nvSpPr>
        <p:spPr>
          <a:xfrm>
            <a:off x="6169737" y="4588928"/>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Q&amp;A Forum (can post anonymously if shy)</a:t>
            </a:r>
            <a:endParaRPr lang="en-IN" sz="1300" b="1" dirty="0">
              <a:solidFill>
                <a:schemeClr val="tx1"/>
              </a:solidFill>
            </a:endParaRPr>
          </a:p>
        </p:txBody>
      </p:sp>
      <p:sp>
        <p:nvSpPr>
          <p:cNvPr id="13" name="Rectangle 12"/>
          <p:cNvSpPr/>
          <p:nvPr/>
        </p:nvSpPr>
        <p:spPr>
          <a:xfrm>
            <a:off x="7548210" y="3555994"/>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Feedback system for mentors/professors</a:t>
            </a:r>
          </a:p>
        </p:txBody>
      </p:sp>
      <p:sp>
        <p:nvSpPr>
          <p:cNvPr id="14" name="Rectangle 13"/>
          <p:cNvSpPr/>
          <p:nvPr/>
        </p:nvSpPr>
        <p:spPr>
          <a:xfrm>
            <a:off x="6151218" y="3555994"/>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Single platform to connect all (freshers, seniors, professors)</a:t>
            </a:r>
            <a:endParaRPr lang="en-IN" sz="1300" b="1" dirty="0">
              <a:solidFill>
                <a:schemeClr val="tx1"/>
              </a:solidFill>
            </a:endParaRPr>
          </a:p>
        </p:txBody>
      </p:sp>
      <p:sp>
        <p:nvSpPr>
          <p:cNvPr id="15" name="Rectangle 14"/>
          <p:cNvSpPr/>
          <p:nvPr/>
        </p:nvSpPr>
        <p:spPr>
          <a:xfrm>
            <a:off x="4741781" y="4504258"/>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Sometimes feel isolated in hostel/campus</a:t>
            </a:r>
            <a:endParaRPr lang="en-IN" sz="1300" b="1" dirty="0">
              <a:solidFill>
                <a:schemeClr val="tx1"/>
              </a:solidFill>
            </a:endParaRPr>
          </a:p>
        </p:txBody>
      </p:sp>
      <p:sp>
        <p:nvSpPr>
          <p:cNvPr id="16" name="Rectangle 15"/>
          <p:cNvSpPr/>
          <p:nvPr/>
        </p:nvSpPr>
        <p:spPr>
          <a:xfrm>
            <a:off x="3350342" y="449578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00" b="1" dirty="0">
                <a:solidFill>
                  <a:schemeClr val="tx1"/>
                </a:solidFill>
              </a:rPr>
              <a:t>Professors feel less approachable</a:t>
            </a:r>
          </a:p>
        </p:txBody>
      </p:sp>
      <p:sp>
        <p:nvSpPr>
          <p:cNvPr id="17" name="Rectangle 16"/>
          <p:cNvSpPr/>
          <p:nvPr/>
        </p:nvSpPr>
        <p:spPr>
          <a:xfrm>
            <a:off x="4727892" y="3471348"/>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Difficult to find the </a:t>
            </a:r>
            <a:r>
              <a:rPr lang="en-US" sz="1300" b="1" i="1" dirty="0">
                <a:solidFill>
                  <a:schemeClr val="tx1"/>
                </a:solidFill>
              </a:rPr>
              <a:t>right senior/mentor</a:t>
            </a:r>
            <a:endParaRPr lang="en-IN" sz="1300" b="1" dirty="0">
              <a:solidFill>
                <a:schemeClr val="tx1"/>
              </a:solidFill>
            </a:endParaRPr>
          </a:p>
        </p:txBody>
      </p:sp>
      <p:sp>
        <p:nvSpPr>
          <p:cNvPr id="18" name="Rectangle 17"/>
          <p:cNvSpPr/>
          <p:nvPr/>
        </p:nvSpPr>
        <p:spPr>
          <a:xfrm>
            <a:off x="9040900" y="142237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 place to ask doubts without fear of judgment.</a:t>
            </a:r>
            <a:endParaRPr lang="en-IN" sz="1300" b="1" dirty="0">
              <a:solidFill>
                <a:schemeClr val="tx1"/>
              </a:solidFill>
            </a:endParaRPr>
          </a:p>
        </p:txBody>
      </p:sp>
      <p:sp>
        <p:nvSpPr>
          <p:cNvPr id="19" name="Rectangle 18"/>
          <p:cNvSpPr/>
          <p:nvPr/>
        </p:nvSpPr>
        <p:spPr>
          <a:xfrm>
            <a:off x="7548208" y="5613385"/>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Rewards for seniors who actively mentor</a:t>
            </a:r>
            <a:endParaRPr lang="en-IN" sz="1300" b="1" dirty="0">
              <a:solidFill>
                <a:schemeClr val="tx1"/>
              </a:solidFill>
            </a:endParaRPr>
          </a:p>
        </p:txBody>
      </p:sp>
      <p:sp>
        <p:nvSpPr>
          <p:cNvPr id="20" name="Rectangle 19"/>
          <p:cNvSpPr/>
          <p:nvPr/>
        </p:nvSpPr>
        <p:spPr>
          <a:xfrm>
            <a:off x="6151217" y="5621862"/>
            <a:ext cx="1342353"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Discussion groups by subjects/clubs</a:t>
            </a:r>
            <a:endParaRPr lang="en-IN" sz="1300" b="1" dirty="0">
              <a:solidFill>
                <a:schemeClr val="tx1"/>
              </a:solidFill>
            </a:endParaRPr>
          </a:p>
        </p:txBody>
      </p:sp>
      <p:sp>
        <p:nvSpPr>
          <p:cNvPr id="21" name="Rectangle 20"/>
          <p:cNvSpPr/>
          <p:nvPr/>
        </p:nvSpPr>
        <p:spPr>
          <a:xfrm>
            <a:off x="9031743" y="354311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Important alerts for classes, deadlines, events in one place.</a:t>
            </a:r>
            <a:endParaRPr lang="en-IN" sz="1200" b="1" dirty="0">
              <a:solidFill>
                <a:schemeClr val="tx1"/>
              </a:solidFill>
            </a:endParaRPr>
          </a:p>
        </p:txBody>
      </p:sp>
      <p:sp>
        <p:nvSpPr>
          <p:cNvPr id="22" name="Rectangle 21"/>
          <p:cNvSpPr/>
          <p:nvPr/>
        </p:nvSpPr>
        <p:spPr>
          <a:xfrm>
            <a:off x="9040900" y="248274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Private chat + subject/club-based discussion groups.</a:t>
            </a:r>
            <a:endParaRPr lang="en-IN" sz="1200" b="1" dirty="0">
              <a:solidFill>
                <a:schemeClr val="tx1"/>
              </a:solidFill>
            </a:endParaRPr>
          </a:p>
        </p:txBody>
      </p:sp>
      <p:sp>
        <p:nvSpPr>
          <p:cNvPr id="23" name="Rectangle 22"/>
          <p:cNvSpPr/>
          <p:nvPr/>
        </p:nvSpPr>
        <p:spPr>
          <a:xfrm>
            <a:off x="10428735" y="1446805"/>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Students can rate mentors’ helpfulness, ensuring quality guidance.</a:t>
            </a:r>
            <a:endParaRPr lang="en-IN" sz="1200" b="1" dirty="0">
              <a:solidFill>
                <a:schemeClr val="tx1"/>
              </a:solidFill>
            </a:endParaRPr>
          </a:p>
        </p:txBody>
      </p:sp>
      <p:sp>
        <p:nvSpPr>
          <p:cNvPr id="24" name="Rectangle 23"/>
          <p:cNvSpPr/>
          <p:nvPr/>
        </p:nvSpPr>
        <p:spPr>
          <a:xfrm>
            <a:off x="10455069" y="3565535"/>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students can rate mentors’ helpfulness, ensuring quality guidance.</a:t>
            </a:r>
            <a:endParaRPr lang="en-IN" sz="1100" b="1" dirty="0">
              <a:solidFill>
                <a:schemeClr val="tx1"/>
              </a:solidFill>
            </a:endParaRPr>
          </a:p>
        </p:txBody>
      </p:sp>
      <p:sp>
        <p:nvSpPr>
          <p:cNvPr id="25" name="Rectangle 24"/>
          <p:cNvSpPr/>
          <p:nvPr/>
        </p:nvSpPr>
        <p:spPr>
          <a:xfrm>
            <a:off x="10446197" y="2506170"/>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Notes, past-year papers, recordings &amp; guides shared by seniors/professors.</a:t>
            </a:r>
            <a:endParaRPr lang="en-IN" sz="1100" b="1" dirty="0">
              <a:solidFill>
                <a:schemeClr val="tx1"/>
              </a:solidFill>
            </a:endParaRPr>
          </a:p>
        </p:txBody>
      </p:sp>
      <p:sp>
        <p:nvSpPr>
          <p:cNvPr id="26" name="Rectangle 25"/>
          <p:cNvSpPr/>
          <p:nvPr/>
        </p:nvSpPr>
        <p:spPr>
          <a:xfrm>
            <a:off x="10446197" y="4624900"/>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Tips, peer-support groups &amp; counseling resources for stress management.</a:t>
            </a:r>
            <a:endParaRPr lang="en-IN" sz="1100" b="1" dirty="0">
              <a:solidFill>
                <a:schemeClr val="tx1"/>
              </a:solidFill>
            </a:endParaRPr>
          </a:p>
        </p:txBody>
      </p:sp>
      <p:sp>
        <p:nvSpPr>
          <p:cNvPr id="27" name="Rectangle 26"/>
          <p:cNvSpPr/>
          <p:nvPr/>
        </p:nvSpPr>
        <p:spPr>
          <a:xfrm>
            <a:off x="9040900" y="4618103"/>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Separate tags for Freshers, Seniors &amp; Professors for easy identification.</a:t>
            </a:r>
            <a:endParaRPr lang="en-IN" sz="1100" b="1" dirty="0">
              <a:solidFill>
                <a:schemeClr val="tx1"/>
              </a:solidFill>
            </a:endParaRPr>
          </a:p>
        </p:txBody>
      </p:sp>
      <p:sp>
        <p:nvSpPr>
          <p:cNvPr id="28" name="Rectangle 27"/>
          <p:cNvSpPr/>
          <p:nvPr/>
        </p:nvSpPr>
        <p:spPr>
          <a:xfrm>
            <a:off x="1774208" y="1439318"/>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Verified information about clubs, events &amp; opportunities</a:t>
            </a:r>
            <a:endParaRPr lang="en-IN" sz="1300" b="1" dirty="0">
              <a:solidFill>
                <a:schemeClr val="tx1"/>
              </a:solidFill>
            </a:endParaRPr>
          </a:p>
        </p:txBody>
      </p:sp>
      <p:sp>
        <p:nvSpPr>
          <p:cNvPr id="29" name="Rectangle 28"/>
          <p:cNvSpPr/>
          <p:nvPr/>
        </p:nvSpPr>
        <p:spPr>
          <a:xfrm>
            <a:off x="249360" y="1439318"/>
            <a:ext cx="137842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Guidance from seniors for academics &amp; campus life</a:t>
            </a:r>
            <a:endParaRPr lang="en-IN" sz="1400" b="1" dirty="0">
              <a:solidFill>
                <a:schemeClr val="tx1"/>
              </a:solidFill>
            </a:endParaRPr>
          </a:p>
        </p:txBody>
      </p:sp>
      <p:sp>
        <p:nvSpPr>
          <p:cNvPr id="30" name="Rectangle 29"/>
          <p:cNvSpPr/>
          <p:nvPr/>
        </p:nvSpPr>
        <p:spPr>
          <a:xfrm>
            <a:off x="1774209" y="3462872"/>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 safe space to ask “silly” questions</a:t>
            </a:r>
            <a:endParaRPr lang="en-IN" sz="1300" b="1" dirty="0">
              <a:solidFill>
                <a:schemeClr val="tx1"/>
              </a:solidFill>
            </a:endParaRPr>
          </a:p>
        </p:txBody>
      </p:sp>
      <p:sp>
        <p:nvSpPr>
          <p:cNvPr id="31" name="Rectangle 30"/>
          <p:cNvSpPr/>
          <p:nvPr/>
        </p:nvSpPr>
        <p:spPr>
          <a:xfrm>
            <a:off x="245660" y="3479837"/>
            <a:ext cx="137842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00" b="1" dirty="0">
                <a:solidFill>
                  <a:schemeClr val="tx1"/>
                </a:solidFill>
              </a:rPr>
              <a:t>Career &amp; skill development advice</a:t>
            </a:r>
          </a:p>
        </p:txBody>
      </p:sp>
      <p:sp>
        <p:nvSpPr>
          <p:cNvPr id="32" name="Rectangle 31"/>
          <p:cNvSpPr/>
          <p:nvPr/>
        </p:nvSpPr>
        <p:spPr>
          <a:xfrm>
            <a:off x="1774208" y="2455333"/>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 supportive community to reduce loneliness</a:t>
            </a:r>
            <a:endParaRPr lang="en-IN" sz="1300" b="1" dirty="0">
              <a:solidFill>
                <a:schemeClr val="tx1"/>
              </a:solidFill>
            </a:endParaRPr>
          </a:p>
        </p:txBody>
      </p:sp>
      <p:sp>
        <p:nvSpPr>
          <p:cNvPr id="33" name="Rectangle 32"/>
          <p:cNvSpPr/>
          <p:nvPr/>
        </p:nvSpPr>
        <p:spPr>
          <a:xfrm>
            <a:off x="245660" y="2455333"/>
            <a:ext cx="1361481"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Easy way to reach professors without hesitation</a:t>
            </a:r>
            <a:endParaRPr lang="en-IN" sz="1300" b="1" dirty="0">
              <a:solidFill>
                <a:schemeClr val="tx1"/>
              </a:solidFill>
            </a:endParaRPr>
          </a:p>
        </p:txBody>
      </p:sp>
      <p:sp>
        <p:nvSpPr>
          <p:cNvPr id="2" name="TextBox 1"/>
          <p:cNvSpPr txBox="1"/>
          <p:nvPr/>
        </p:nvSpPr>
        <p:spPr>
          <a:xfrm>
            <a:off x="3573154" y="143897"/>
            <a:ext cx="5952242" cy="923330"/>
          </a:xfrm>
          <a:prstGeom prst="rect">
            <a:avLst/>
          </a:prstGeom>
          <a:noFill/>
        </p:spPr>
        <p:txBody>
          <a:bodyPr wrap="square" rtlCol="0">
            <a:spAutoFit/>
          </a:bodyPr>
          <a:lstStyle/>
          <a:p>
            <a:pPr algn="ctr"/>
            <a:r>
              <a:rPr lang="en-US" sz="5400" b="1" dirty="0">
                <a:latin typeface="Californian FB" panose="0207040306080B030204" pitchFamily="18" charset="0"/>
              </a:rPr>
              <a:t>Affinity Mapping</a:t>
            </a:r>
            <a:endParaRPr lang="en-IN" sz="5400" b="1" dirty="0">
              <a:latin typeface="Californian FB" panose="0207040306080B030204" pitchFamily="18"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168102" y="2921887"/>
            <a:ext cx="8382000" cy="1014730"/>
          </a:xfrm>
          <a:prstGeom prst="rect">
            <a:avLst/>
          </a:prstGeom>
          <a:noFill/>
        </p:spPr>
        <p:txBody>
          <a:bodyPr wrap="square" rtlCol="0">
            <a:spAutoFit/>
          </a:bodyPr>
          <a:lstStyle/>
          <a:p>
            <a:r>
              <a:rPr lang="en-US" altLang="en-IN" sz="6000" b="1" dirty="0">
                <a:latin typeface="Californian FB" panose="0207040306080B030204" pitchFamily="18" charset="0"/>
              </a:rPr>
              <a:t>JOURNEY MAPPING</a:t>
            </a: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66" y="-23917"/>
            <a:ext cx="12192000" cy="15271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136524" y="1631176"/>
            <a:ext cx="2235200" cy="635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CONSIDER</a:t>
            </a:r>
          </a:p>
          <a:p>
            <a:pPr algn="ctr"/>
            <a:r>
              <a:rPr lang="en-IN" b="1" dirty="0">
                <a:solidFill>
                  <a:schemeClr val="tx1"/>
                </a:solidFill>
              </a:rPr>
              <a:t> (1st Week)</a:t>
            </a:r>
          </a:p>
        </p:txBody>
      </p:sp>
      <p:sp>
        <p:nvSpPr>
          <p:cNvPr id="10" name="Rectangle 9"/>
          <p:cNvSpPr/>
          <p:nvPr/>
        </p:nvSpPr>
        <p:spPr>
          <a:xfrm>
            <a:off x="2548465" y="1630897"/>
            <a:ext cx="2235200" cy="635000"/>
          </a:xfrm>
          <a:prstGeom prst="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EXPLORE</a:t>
            </a:r>
          </a:p>
          <a:p>
            <a:pPr algn="ctr"/>
            <a:r>
              <a:rPr lang="en-IN" b="1" dirty="0">
                <a:solidFill>
                  <a:schemeClr val="tx1"/>
                </a:solidFill>
              </a:rPr>
              <a:t> (1st Month)</a:t>
            </a:r>
          </a:p>
        </p:txBody>
      </p:sp>
      <p:sp>
        <p:nvSpPr>
          <p:cNvPr id="11" name="Rectangle 10"/>
          <p:cNvSpPr/>
          <p:nvPr/>
        </p:nvSpPr>
        <p:spPr>
          <a:xfrm>
            <a:off x="4978399" y="1629587"/>
            <a:ext cx="2235200" cy="635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9855199" y="1627902"/>
            <a:ext cx="2235200" cy="635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7394260" y="1629587"/>
            <a:ext cx="2235200" cy="63500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2548465" y="2387600"/>
            <a:ext cx="2235200" cy="4385218"/>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4978399" y="2387600"/>
            <a:ext cx="2235200" cy="440562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7408333" y="2370667"/>
            <a:ext cx="2235200" cy="441707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9846733" y="2387600"/>
            <a:ext cx="2235200" cy="440013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36524" y="2370667"/>
            <a:ext cx="2235200" cy="442255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Shape 20"/>
          <p:cNvSpPr/>
          <p:nvPr/>
        </p:nvSpPr>
        <p:spPr>
          <a:xfrm>
            <a:off x="118533" y="4444434"/>
            <a:ext cx="11971866" cy="1416802"/>
          </a:xfrm>
          <a:custGeom>
            <a:avLst/>
            <a:gdLst>
              <a:gd name="connsiteX0" fmla="*/ 0 w 11971866"/>
              <a:gd name="connsiteY0" fmla="*/ 855666 h 1389666"/>
              <a:gd name="connsiteX1" fmla="*/ 1286933 w 11971866"/>
              <a:gd name="connsiteY1" fmla="*/ 110599 h 1389666"/>
              <a:gd name="connsiteX2" fmla="*/ 1955800 w 11971866"/>
              <a:gd name="connsiteY2" fmla="*/ 1295933 h 1389666"/>
              <a:gd name="connsiteX3" fmla="*/ 3285066 w 11971866"/>
              <a:gd name="connsiteY3" fmla="*/ 212199 h 1389666"/>
              <a:gd name="connsiteX4" fmla="*/ 4538133 w 11971866"/>
              <a:gd name="connsiteY4" fmla="*/ 1126599 h 1389666"/>
              <a:gd name="connsiteX5" fmla="*/ 5198533 w 11971866"/>
              <a:gd name="connsiteY5" fmla="*/ 398466 h 1389666"/>
              <a:gd name="connsiteX6" fmla="*/ 7010400 w 11971866"/>
              <a:gd name="connsiteY6" fmla="*/ 1389066 h 1389666"/>
              <a:gd name="connsiteX7" fmla="*/ 8390466 w 11971866"/>
              <a:gd name="connsiteY7" fmla="*/ 229133 h 1389666"/>
              <a:gd name="connsiteX8" fmla="*/ 9499600 w 11971866"/>
              <a:gd name="connsiteY8" fmla="*/ 1126599 h 1389666"/>
              <a:gd name="connsiteX9" fmla="*/ 10803466 w 11971866"/>
              <a:gd name="connsiteY9" fmla="*/ 533 h 1389666"/>
              <a:gd name="connsiteX10" fmla="*/ 11971866 w 11971866"/>
              <a:gd name="connsiteY10" fmla="*/ 965733 h 1389666"/>
              <a:gd name="connsiteX11" fmla="*/ 11971866 w 11971866"/>
              <a:gd name="connsiteY11" fmla="*/ 965733 h 138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71866" h="1389666">
                <a:moveTo>
                  <a:pt x="0" y="855666"/>
                </a:moveTo>
                <a:cubicBezTo>
                  <a:pt x="480483" y="446443"/>
                  <a:pt x="960966" y="37221"/>
                  <a:pt x="1286933" y="110599"/>
                </a:cubicBezTo>
                <a:cubicBezTo>
                  <a:pt x="1612900" y="183977"/>
                  <a:pt x="1622778" y="1279000"/>
                  <a:pt x="1955800" y="1295933"/>
                </a:cubicBezTo>
                <a:cubicBezTo>
                  <a:pt x="2288822" y="1312866"/>
                  <a:pt x="2854677" y="240421"/>
                  <a:pt x="3285066" y="212199"/>
                </a:cubicBezTo>
                <a:cubicBezTo>
                  <a:pt x="3715455" y="183977"/>
                  <a:pt x="4219222" y="1095555"/>
                  <a:pt x="4538133" y="1126599"/>
                </a:cubicBezTo>
                <a:cubicBezTo>
                  <a:pt x="4857044" y="1157643"/>
                  <a:pt x="4786489" y="354721"/>
                  <a:pt x="5198533" y="398466"/>
                </a:cubicBezTo>
                <a:cubicBezTo>
                  <a:pt x="5610578" y="442210"/>
                  <a:pt x="6478411" y="1417288"/>
                  <a:pt x="7010400" y="1389066"/>
                </a:cubicBezTo>
                <a:cubicBezTo>
                  <a:pt x="7542389" y="1360844"/>
                  <a:pt x="7975599" y="272877"/>
                  <a:pt x="8390466" y="229133"/>
                </a:cubicBezTo>
                <a:cubicBezTo>
                  <a:pt x="8805333" y="185389"/>
                  <a:pt x="9097433" y="1164699"/>
                  <a:pt x="9499600" y="1126599"/>
                </a:cubicBezTo>
                <a:cubicBezTo>
                  <a:pt x="9901767" y="1088499"/>
                  <a:pt x="10391422" y="27344"/>
                  <a:pt x="10803466" y="533"/>
                </a:cubicBezTo>
                <a:cubicBezTo>
                  <a:pt x="11215510" y="-26278"/>
                  <a:pt x="11971866" y="965733"/>
                  <a:pt x="11971866" y="965733"/>
                </a:cubicBezTo>
                <a:lnTo>
                  <a:pt x="11971866" y="96573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p:cNvSpPr/>
          <p:nvPr/>
        </p:nvSpPr>
        <p:spPr>
          <a:xfrm>
            <a:off x="6066366" y="4872567"/>
            <a:ext cx="728134" cy="673602"/>
          </a:xfrm>
          <a:custGeom>
            <a:avLst/>
            <a:gdLst>
              <a:gd name="connsiteX0" fmla="*/ 494959 w 728134"/>
              <a:gd name="connsiteY0" fmla="*/ 130680 h 660700"/>
              <a:gd name="connsiteX1" fmla="*/ 515184 w 728134"/>
              <a:gd name="connsiteY1" fmla="*/ 132719 h 660700"/>
              <a:gd name="connsiteX2" fmla="*/ 728134 w 728134"/>
              <a:gd name="connsiteY2" fmla="*/ 394000 h 660700"/>
              <a:gd name="connsiteX3" fmla="*/ 461434 w 728134"/>
              <a:gd name="connsiteY3" fmla="*/ 660700 h 660700"/>
              <a:gd name="connsiteX4" fmla="*/ 240283 w 728134"/>
              <a:gd name="connsiteY4" fmla="*/ 543115 h 660700"/>
              <a:gd name="connsiteX5" fmla="*/ 233175 w 728134"/>
              <a:gd name="connsiteY5" fmla="*/ 530021 h 660700"/>
              <a:gd name="connsiteX6" fmla="*/ 266700 w 728134"/>
              <a:gd name="connsiteY6" fmla="*/ 533400 h 660700"/>
              <a:gd name="connsiteX7" fmla="*/ 533400 w 728134"/>
              <a:gd name="connsiteY7" fmla="*/ 266700 h 660700"/>
              <a:gd name="connsiteX8" fmla="*/ 512442 w 728134"/>
              <a:gd name="connsiteY8" fmla="*/ 162889 h 660700"/>
              <a:gd name="connsiteX9" fmla="*/ 266700 w 728134"/>
              <a:gd name="connsiteY9" fmla="*/ 0 h 660700"/>
              <a:gd name="connsiteX10" fmla="*/ 487852 w 728134"/>
              <a:gd name="connsiteY10" fmla="*/ 117585 h 660700"/>
              <a:gd name="connsiteX11" fmla="*/ 494959 w 728134"/>
              <a:gd name="connsiteY11" fmla="*/ 130680 h 660700"/>
              <a:gd name="connsiteX12" fmla="*/ 461434 w 728134"/>
              <a:gd name="connsiteY12" fmla="*/ 127300 h 660700"/>
              <a:gd name="connsiteX13" fmla="*/ 194734 w 728134"/>
              <a:gd name="connsiteY13" fmla="*/ 394000 h 660700"/>
              <a:gd name="connsiteX14" fmla="*/ 215693 w 728134"/>
              <a:gd name="connsiteY14" fmla="*/ 497812 h 660700"/>
              <a:gd name="connsiteX15" fmla="*/ 233175 w 728134"/>
              <a:gd name="connsiteY15" fmla="*/ 530021 h 660700"/>
              <a:gd name="connsiteX16" fmla="*/ 212951 w 728134"/>
              <a:gd name="connsiteY16" fmla="*/ 527982 h 660700"/>
              <a:gd name="connsiteX17" fmla="*/ 0 w 728134"/>
              <a:gd name="connsiteY17" fmla="*/ 266700 h 660700"/>
              <a:gd name="connsiteX18" fmla="*/ 266700 w 728134"/>
              <a:gd name="connsiteY18" fmla="*/ 0 h 6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8134" h="660700">
                <a:moveTo>
                  <a:pt x="494959" y="130680"/>
                </a:moveTo>
                <a:lnTo>
                  <a:pt x="515184" y="132719"/>
                </a:lnTo>
                <a:cubicBezTo>
                  <a:pt x="636714" y="157588"/>
                  <a:pt x="728134" y="265118"/>
                  <a:pt x="728134" y="394000"/>
                </a:cubicBezTo>
                <a:cubicBezTo>
                  <a:pt x="728134" y="541294"/>
                  <a:pt x="608728" y="660700"/>
                  <a:pt x="461434" y="660700"/>
                </a:cubicBezTo>
                <a:cubicBezTo>
                  <a:pt x="369376" y="660700"/>
                  <a:pt x="288211" y="614057"/>
                  <a:pt x="240283" y="543115"/>
                </a:cubicBezTo>
                <a:lnTo>
                  <a:pt x="233175" y="530021"/>
                </a:lnTo>
                <a:lnTo>
                  <a:pt x="266700" y="533400"/>
                </a:lnTo>
                <a:cubicBezTo>
                  <a:pt x="413994" y="533400"/>
                  <a:pt x="533400" y="413994"/>
                  <a:pt x="533400" y="266700"/>
                </a:cubicBezTo>
                <a:cubicBezTo>
                  <a:pt x="533400" y="229877"/>
                  <a:pt x="525937" y="194796"/>
                  <a:pt x="512442" y="162889"/>
                </a:cubicBezTo>
                <a:close/>
                <a:moveTo>
                  <a:pt x="266700" y="0"/>
                </a:moveTo>
                <a:cubicBezTo>
                  <a:pt x="358759" y="0"/>
                  <a:pt x="439924" y="46643"/>
                  <a:pt x="487852" y="117585"/>
                </a:cubicBezTo>
                <a:lnTo>
                  <a:pt x="494959" y="130680"/>
                </a:lnTo>
                <a:lnTo>
                  <a:pt x="461434" y="127300"/>
                </a:lnTo>
                <a:cubicBezTo>
                  <a:pt x="314140" y="127300"/>
                  <a:pt x="194734" y="246706"/>
                  <a:pt x="194734" y="394000"/>
                </a:cubicBezTo>
                <a:cubicBezTo>
                  <a:pt x="194734" y="430824"/>
                  <a:pt x="202197" y="465904"/>
                  <a:pt x="215693" y="497812"/>
                </a:cubicBezTo>
                <a:lnTo>
                  <a:pt x="233175" y="530021"/>
                </a:lnTo>
                <a:lnTo>
                  <a:pt x="212951" y="527982"/>
                </a:lnTo>
                <a:cubicBezTo>
                  <a:pt x="91420" y="503113"/>
                  <a:pt x="0" y="395583"/>
                  <a:pt x="0" y="266700"/>
                </a:cubicBezTo>
                <a:cubicBezTo>
                  <a:pt x="0" y="119406"/>
                  <a:pt x="119406" y="0"/>
                  <a:pt x="266700" y="0"/>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Freeform: Shape 27"/>
          <p:cNvSpPr/>
          <p:nvPr/>
        </p:nvSpPr>
        <p:spPr>
          <a:xfrm rot="10800000">
            <a:off x="516462" y="3728509"/>
            <a:ext cx="1393837" cy="1036128"/>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Freeform: Shape 28"/>
          <p:cNvSpPr/>
          <p:nvPr/>
        </p:nvSpPr>
        <p:spPr>
          <a:xfrm rot="10800000">
            <a:off x="7658099" y="3762449"/>
            <a:ext cx="1494368" cy="1122160"/>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Freeform: Shape 29"/>
          <p:cNvSpPr/>
          <p:nvPr/>
        </p:nvSpPr>
        <p:spPr>
          <a:xfrm rot="10800000">
            <a:off x="5701242" y="4096060"/>
            <a:ext cx="1333500" cy="995702"/>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1" name="Freeform: Shape 30"/>
          <p:cNvSpPr/>
          <p:nvPr/>
        </p:nvSpPr>
        <p:spPr>
          <a:xfrm>
            <a:off x="539224" y="5544135"/>
            <a:ext cx="1516586" cy="1156688"/>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Freeform: Shape 32"/>
          <p:cNvSpPr/>
          <p:nvPr/>
        </p:nvSpPr>
        <p:spPr>
          <a:xfrm rot="10800000">
            <a:off x="3362331" y="3679350"/>
            <a:ext cx="1672164" cy="1052526"/>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Freeform: Shape 33"/>
          <p:cNvSpPr/>
          <p:nvPr/>
        </p:nvSpPr>
        <p:spPr>
          <a:xfrm>
            <a:off x="4286248" y="5665601"/>
            <a:ext cx="1610781" cy="1032367"/>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5" name="Freeform: Shape 34"/>
          <p:cNvSpPr/>
          <p:nvPr/>
        </p:nvSpPr>
        <p:spPr>
          <a:xfrm>
            <a:off x="2583387" y="5126074"/>
            <a:ext cx="1527170" cy="1255146"/>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6" name="Freeform: Shape 35"/>
          <p:cNvSpPr/>
          <p:nvPr/>
        </p:nvSpPr>
        <p:spPr>
          <a:xfrm>
            <a:off x="10797116" y="5294848"/>
            <a:ext cx="1187451" cy="1013970"/>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7" name="Freeform: Shape 36"/>
          <p:cNvSpPr/>
          <p:nvPr/>
        </p:nvSpPr>
        <p:spPr>
          <a:xfrm>
            <a:off x="6499079" y="5496942"/>
            <a:ext cx="1719949" cy="1224283"/>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2" name="Picture 1"/>
          <p:cNvPicPr>
            <a:picLocks noChangeAspect="1"/>
          </p:cNvPicPr>
          <p:nvPr/>
        </p:nvPicPr>
        <p:blipFill>
          <a:blip r:embed="rId3"/>
          <a:stretch>
            <a:fillRect/>
          </a:stretch>
        </p:blipFill>
        <p:spPr>
          <a:xfrm>
            <a:off x="-104780" y="152916"/>
            <a:ext cx="1320799" cy="1672036"/>
          </a:xfrm>
          <a:prstGeom prst="rect">
            <a:avLst/>
          </a:prstGeom>
        </p:spPr>
      </p:pic>
      <p:sp>
        <p:nvSpPr>
          <p:cNvPr id="3" name="TextBox 2"/>
          <p:cNvSpPr txBox="1"/>
          <p:nvPr/>
        </p:nvSpPr>
        <p:spPr>
          <a:xfrm>
            <a:off x="1100666" y="125033"/>
            <a:ext cx="6307665" cy="1384995"/>
          </a:xfrm>
          <a:prstGeom prst="rect">
            <a:avLst/>
          </a:prstGeom>
          <a:solidFill>
            <a:schemeClr val="accent2">
              <a:lumMod val="20000"/>
              <a:lumOff val="80000"/>
            </a:schemeClr>
          </a:solidFill>
        </p:spPr>
        <p:txBody>
          <a:bodyPr wrap="square" rtlCol="0">
            <a:spAutoFit/>
          </a:bodyPr>
          <a:lstStyle/>
          <a:p>
            <a:pPr algn="just"/>
            <a:r>
              <a:rPr lang="en-IN" sz="1400" b="1" dirty="0"/>
              <a:t>Riya the Curious Fresher</a:t>
            </a:r>
          </a:p>
          <a:p>
            <a:pPr algn="just"/>
            <a:r>
              <a:rPr lang="en-US" sz="1400" dirty="0"/>
              <a:t>Riya is a shy but curious fresher, eager to learn and connect, while adjusting to her new college life.”</a:t>
            </a:r>
          </a:p>
          <a:p>
            <a:pPr algn="just"/>
            <a:r>
              <a:rPr lang="en-US" sz="1400" b="1" dirty="0"/>
              <a:t>Scenario:</a:t>
            </a:r>
            <a:r>
              <a:rPr lang="en-US" sz="1400" dirty="0"/>
              <a:t> Riya is a first-year college student, recently joined campus. She feels excited about new opportunities but also nervous and shy about connecting with </a:t>
            </a:r>
            <a:r>
              <a:rPr lang="en-US" sz="1400" dirty="0" smtClean="0"/>
              <a:t>her seniors</a:t>
            </a:r>
            <a:r>
              <a:rPr lang="en-US" sz="1400" dirty="0"/>
              <a:t>, professors, and peers.</a:t>
            </a:r>
            <a:endParaRPr lang="en-IN" sz="1400" dirty="0"/>
          </a:p>
        </p:txBody>
      </p:sp>
      <p:sp>
        <p:nvSpPr>
          <p:cNvPr id="7" name="TextBox 6"/>
          <p:cNvSpPr txBox="1"/>
          <p:nvPr/>
        </p:nvSpPr>
        <p:spPr>
          <a:xfrm>
            <a:off x="7569202" y="120343"/>
            <a:ext cx="4415365" cy="1415772"/>
          </a:xfrm>
          <a:prstGeom prst="rect">
            <a:avLst/>
          </a:prstGeom>
          <a:solidFill>
            <a:schemeClr val="tx2">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b="1" dirty="0"/>
              <a:t>Expectations:</a:t>
            </a:r>
            <a:endParaRPr lang="en-US" sz="1600" dirty="0"/>
          </a:p>
          <a:p>
            <a:pPr marL="285750" indent="-285750" algn="just">
              <a:buFont typeface="Arial" panose="020B0604020202020204" pitchFamily="34" charset="0"/>
              <a:buChar char="•"/>
            </a:pPr>
            <a:r>
              <a:rPr lang="en-US" sz="1600" dirty="0"/>
              <a:t>Guidance from seniors &amp; professors.</a:t>
            </a:r>
          </a:p>
          <a:p>
            <a:pPr marL="285750" indent="-285750" algn="just">
              <a:buFont typeface="Arial" panose="020B0604020202020204" pitchFamily="34" charset="0"/>
              <a:buChar char="•"/>
            </a:pPr>
            <a:r>
              <a:rPr lang="en-US" sz="1600" dirty="0"/>
              <a:t>To feel included and confident.</a:t>
            </a:r>
          </a:p>
          <a:p>
            <a:pPr marL="285750" indent="-285750" algn="just">
              <a:buFont typeface="Arial" panose="020B0604020202020204" pitchFamily="34" charset="0"/>
              <a:buChar char="•"/>
            </a:pPr>
            <a:r>
              <a:rPr lang="en-US" sz="1600" dirty="0"/>
              <a:t>Clear info about academics &amp; activities.</a:t>
            </a:r>
          </a:p>
          <a:p>
            <a:pPr marL="285750" indent="-285750" algn="just">
              <a:buFont typeface="Arial" panose="020B0604020202020204" pitchFamily="34" charset="0"/>
              <a:buChar char="•"/>
            </a:pPr>
            <a:r>
              <a:rPr lang="en-US" sz="1600" dirty="0"/>
              <a:t>Build friendships and manage time smoothly</a:t>
            </a:r>
            <a:r>
              <a:rPr lang="en-US" sz="1600" dirty="0" smtClean="0"/>
              <a:t>.</a:t>
            </a:r>
          </a:p>
          <a:p>
            <a:pPr marL="285750" indent="-285750" algn="just">
              <a:buFont typeface="Arial" panose="020B0604020202020204" pitchFamily="34" charset="0"/>
              <a:buChar char="•"/>
            </a:pPr>
            <a:r>
              <a:rPr lang="en-US" sz="600" dirty="0" smtClean="0"/>
              <a:t>.</a:t>
            </a:r>
            <a:endParaRPr lang="en-US" sz="1400" dirty="0"/>
          </a:p>
        </p:txBody>
      </p:sp>
      <p:sp>
        <p:nvSpPr>
          <p:cNvPr id="9" name="TextBox 8"/>
          <p:cNvSpPr txBox="1"/>
          <p:nvPr/>
        </p:nvSpPr>
        <p:spPr>
          <a:xfrm>
            <a:off x="77264" y="2134726"/>
            <a:ext cx="2091267" cy="1846659"/>
          </a:xfrm>
          <a:prstGeom prst="rect">
            <a:avLst/>
          </a:prstGeom>
          <a:noFill/>
        </p:spPr>
        <p:txBody>
          <a:bodyPr wrap="square" rtlCol="0">
            <a:spAutoFit/>
          </a:bodyPr>
          <a:lstStyle/>
          <a:p>
            <a:endParaRPr lang="en-US" dirty="0"/>
          </a:p>
          <a:p>
            <a:pPr marL="342900" indent="-342900">
              <a:buFont typeface="+mj-lt"/>
              <a:buAutoNum type="arabicPeriod"/>
            </a:pPr>
            <a:r>
              <a:rPr lang="en-US" sz="1300" dirty="0"/>
              <a:t>Attends orientation and joins WhatsApp groups.</a:t>
            </a:r>
          </a:p>
          <a:p>
            <a:pPr marL="342900" indent="-342900">
              <a:buFont typeface="+mj-lt"/>
              <a:buAutoNum type="arabicPeriod"/>
            </a:pPr>
            <a:r>
              <a:rPr lang="en-US" sz="1300" dirty="0"/>
              <a:t>Sees posts on Instagram about clubs/events.</a:t>
            </a:r>
          </a:p>
          <a:p>
            <a:endParaRPr lang="en-IN" dirty="0"/>
          </a:p>
        </p:txBody>
      </p:sp>
      <p:sp>
        <p:nvSpPr>
          <p:cNvPr id="24" name="TextBox 23"/>
          <p:cNvSpPr txBox="1"/>
          <p:nvPr/>
        </p:nvSpPr>
        <p:spPr>
          <a:xfrm>
            <a:off x="503767" y="3751526"/>
            <a:ext cx="1587500" cy="738664"/>
          </a:xfrm>
          <a:prstGeom prst="rect">
            <a:avLst/>
          </a:prstGeom>
          <a:noFill/>
        </p:spPr>
        <p:txBody>
          <a:bodyPr wrap="square" rtlCol="0">
            <a:spAutoFit/>
          </a:bodyPr>
          <a:lstStyle/>
          <a:p>
            <a:r>
              <a:rPr lang="en-US" sz="1400" i="1" dirty="0"/>
              <a:t>"I hope I don’t get lost in this big campus."</a:t>
            </a:r>
            <a:endParaRPr lang="en-IN" sz="1400" i="1" dirty="0"/>
          </a:p>
        </p:txBody>
      </p:sp>
      <p:sp>
        <p:nvSpPr>
          <p:cNvPr id="26" name="TextBox 25"/>
          <p:cNvSpPr txBox="1"/>
          <p:nvPr/>
        </p:nvSpPr>
        <p:spPr>
          <a:xfrm>
            <a:off x="543473" y="5901720"/>
            <a:ext cx="1604431" cy="738664"/>
          </a:xfrm>
          <a:prstGeom prst="rect">
            <a:avLst/>
          </a:prstGeom>
          <a:noFill/>
        </p:spPr>
        <p:txBody>
          <a:bodyPr wrap="square" rtlCol="0">
            <a:spAutoFit/>
          </a:bodyPr>
          <a:lstStyle/>
          <a:p>
            <a:r>
              <a:rPr lang="en-US" sz="1400" i="1" dirty="0"/>
              <a:t>"Everyone seems so confident, I feel a bit left out."</a:t>
            </a:r>
            <a:endParaRPr lang="en-IN" sz="1400" i="1" dirty="0"/>
          </a:p>
        </p:txBody>
      </p:sp>
      <p:sp>
        <p:nvSpPr>
          <p:cNvPr id="27" name="TextBox 26"/>
          <p:cNvSpPr txBox="1"/>
          <p:nvPr/>
        </p:nvSpPr>
        <p:spPr>
          <a:xfrm>
            <a:off x="2548465" y="2384310"/>
            <a:ext cx="2167468" cy="1384995"/>
          </a:xfrm>
          <a:prstGeom prst="rect">
            <a:avLst/>
          </a:prstGeom>
          <a:noFill/>
        </p:spPr>
        <p:txBody>
          <a:bodyPr wrap="square" rtlCol="0">
            <a:spAutoFit/>
          </a:bodyPr>
          <a:lstStyle/>
          <a:p>
            <a:r>
              <a:rPr lang="en-IN" sz="1400" dirty="0"/>
              <a:t>3. Visits library, explores campus.</a:t>
            </a:r>
          </a:p>
          <a:p>
            <a:r>
              <a:rPr lang="en-US" sz="1400" dirty="0"/>
              <a:t>4. Scrolls Instagram for events and activities</a:t>
            </a:r>
          </a:p>
          <a:p>
            <a:r>
              <a:rPr lang="en-IN" sz="1400" dirty="0"/>
              <a:t>5. Wonders about joining       clubs.</a:t>
            </a:r>
          </a:p>
        </p:txBody>
      </p:sp>
      <p:sp>
        <p:nvSpPr>
          <p:cNvPr id="41" name="TextBox 40"/>
          <p:cNvSpPr txBox="1"/>
          <p:nvPr/>
        </p:nvSpPr>
        <p:spPr>
          <a:xfrm>
            <a:off x="3341162" y="3682337"/>
            <a:ext cx="1714499" cy="738664"/>
          </a:xfrm>
          <a:prstGeom prst="rect">
            <a:avLst/>
          </a:prstGeom>
          <a:noFill/>
        </p:spPr>
        <p:txBody>
          <a:bodyPr wrap="square" rtlCol="0">
            <a:spAutoFit/>
          </a:bodyPr>
          <a:lstStyle/>
          <a:p>
            <a:r>
              <a:rPr lang="en-US" sz="1400" i="1" dirty="0"/>
              <a:t>"This library is so big, I don’t even know where to start."</a:t>
            </a:r>
            <a:endParaRPr lang="en-IN" sz="1400" i="1" dirty="0"/>
          </a:p>
        </p:txBody>
      </p:sp>
      <p:sp>
        <p:nvSpPr>
          <p:cNvPr id="42" name="TextBox 41"/>
          <p:cNvSpPr txBox="1"/>
          <p:nvPr/>
        </p:nvSpPr>
        <p:spPr>
          <a:xfrm>
            <a:off x="2611966" y="5405967"/>
            <a:ext cx="1610781" cy="1231106"/>
          </a:xfrm>
          <a:prstGeom prst="rect">
            <a:avLst/>
          </a:prstGeom>
          <a:noFill/>
        </p:spPr>
        <p:txBody>
          <a:bodyPr wrap="square" rtlCol="0">
            <a:spAutoFit/>
          </a:bodyPr>
          <a:lstStyle/>
          <a:p>
            <a:r>
              <a:rPr lang="en-US" sz="1400" i="1" dirty="0"/>
              <a:t>"I see events on Instagram, but I’m not sure if I should go alone."</a:t>
            </a:r>
          </a:p>
          <a:p>
            <a:endParaRPr lang="en-IN" dirty="0"/>
          </a:p>
        </p:txBody>
      </p:sp>
      <p:sp>
        <p:nvSpPr>
          <p:cNvPr id="43" name="TextBox 42"/>
          <p:cNvSpPr txBox="1"/>
          <p:nvPr/>
        </p:nvSpPr>
        <p:spPr>
          <a:xfrm>
            <a:off x="4969933" y="1629972"/>
            <a:ext cx="2235200" cy="646331"/>
          </a:xfrm>
          <a:prstGeom prst="rect">
            <a:avLst/>
          </a:prstGeom>
          <a:noFill/>
        </p:spPr>
        <p:txBody>
          <a:bodyPr wrap="square" rtlCol="0">
            <a:spAutoFit/>
          </a:bodyPr>
          <a:lstStyle/>
          <a:p>
            <a:pPr algn="ctr"/>
            <a:r>
              <a:rPr lang="en-IN" b="1" dirty="0"/>
              <a:t>COMPARE</a:t>
            </a:r>
          </a:p>
          <a:p>
            <a:pPr algn="ctr"/>
            <a:r>
              <a:rPr lang="en-IN" b="1" dirty="0"/>
              <a:t> (Settling In)</a:t>
            </a:r>
          </a:p>
        </p:txBody>
      </p:sp>
      <p:sp>
        <p:nvSpPr>
          <p:cNvPr id="44" name="TextBox 43"/>
          <p:cNvSpPr txBox="1"/>
          <p:nvPr/>
        </p:nvSpPr>
        <p:spPr>
          <a:xfrm>
            <a:off x="4978399" y="2384310"/>
            <a:ext cx="2167468" cy="1384995"/>
          </a:xfrm>
          <a:prstGeom prst="rect">
            <a:avLst/>
          </a:prstGeom>
          <a:noFill/>
        </p:spPr>
        <p:txBody>
          <a:bodyPr wrap="square" rtlCol="0">
            <a:spAutoFit/>
          </a:bodyPr>
          <a:lstStyle/>
          <a:p>
            <a:r>
              <a:rPr lang="en-IN" sz="1400" dirty="0"/>
              <a:t>6. Asks seniors about clubs.</a:t>
            </a:r>
          </a:p>
          <a:p>
            <a:r>
              <a:rPr lang="en-US" sz="1400" dirty="0"/>
              <a:t>7. Checks different activities (sports, cultural, academic).</a:t>
            </a:r>
          </a:p>
          <a:p>
            <a:r>
              <a:rPr lang="en-US" sz="1400" dirty="0"/>
              <a:t>8. Balances between academics &amp; social life</a:t>
            </a:r>
            <a:endParaRPr lang="en-IN" sz="1400" dirty="0"/>
          </a:p>
        </p:txBody>
      </p:sp>
      <p:sp>
        <p:nvSpPr>
          <p:cNvPr id="47" name="TextBox 46"/>
          <p:cNvSpPr txBox="1"/>
          <p:nvPr/>
        </p:nvSpPr>
        <p:spPr>
          <a:xfrm>
            <a:off x="7408331" y="1627902"/>
            <a:ext cx="2159002" cy="646331"/>
          </a:xfrm>
          <a:prstGeom prst="rect">
            <a:avLst/>
          </a:prstGeom>
          <a:noFill/>
        </p:spPr>
        <p:txBody>
          <a:bodyPr wrap="square" rtlCol="0">
            <a:spAutoFit/>
          </a:bodyPr>
          <a:lstStyle/>
          <a:p>
            <a:pPr algn="ctr"/>
            <a:r>
              <a:rPr lang="en-IN" b="1" dirty="0"/>
              <a:t>TEST </a:t>
            </a:r>
          </a:p>
          <a:p>
            <a:pPr algn="ctr"/>
            <a:r>
              <a:rPr lang="en-IN" b="1" dirty="0"/>
              <a:t>(Trying Activities</a:t>
            </a:r>
            <a:r>
              <a:rPr lang="en-IN" dirty="0"/>
              <a:t>)</a:t>
            </a:r>
          </a:p>
        </p:txBody>
      </p:sp>
      <p:sp>
        <p:nvSpPr>
          <p:cNvPr id="48" name="TextBox 47"/>
          <p:cNvSpPr txBox="1"/>
          <p:nvPr/>
        </p:nvSpPr>
        <p:spPr>
          <a:xfrm>
            <a:off x="4305291" y="5924281"/>
            <a:ext cx="1610781" cy="738664"/>
          </a:xfrm>
          <a:prstGeom prst="rect">
            <a:avLst/>
          </a:prstGeom>
          <a:noFill/>
        </p:spPr>
        <p:txBody>
          <a:bodyPr wrap="square" rtlCol="0">
            <a:spAutoFit/>
          </a:bodyPr>
          <a:lstStyle/>
          <a:p>
            <a:r>
              <a:rPr lang="en-US" sz="1400" i="1" dirty="0"/>
              <a:t>"This club looks interesting, but will I fit in?"</a:t>
            </a:r>
            <a:endParaRPr lang="en-IN" sz="1400" i="1" dirty="0"/>
          </a:p>
        </p:txBody>
      </p:sp>
      <p:sp>
        <p:nvSpPr>
          <p:cNvPr id="49" name="Freeform: Shape 48"/>
          <p:cNvSpPr/>
          <p:nvPr/>
        </p:nvSpPr>
        <p:spPr>
          <a:xfrm rot="10800000">
            <a:off x="10110258" y="3570523"/>
            <a:ext cx="1735667" cy="1122160"/>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0" name="TextBox 49"/>
          <p:cNvSpPr txBox="1"/>
          <p:nvPr/>
        </p:nvSpPr>
        <p:spPr>
          <a:xfrm>
            <a:off x="5693825" y="4104751"/>
            <a:ext cx="1664764" cy="738664"/>
          </a:xfrm>
          <a:prstGeom prst="rect">
            <a:avLst/>
          </a:prstGeom>
          <a:noFill/>
        </p:spPr>
        <p:txBody>
          <a:bodyPr wrap="square" rtlCol="0">
            <a:spAutoFit/>
          </a:bodyPr>
          <a:lstStyle/>
          <a:p>
            <a:r>
              <a:rPr lang="en-US" sz="1400" dirty="0"/>
              <a:t>"</a:t>
            </a:r>
            <a:r>
              <a:rPr lang="en-US" sz="1400" i="1" dirty="0"/>
              <a:t>Which seniors should I trust for advice?"</a:t>
            </a:r>
            <a:endParaRPr lang="en-IN" sz="1400" i="1" dirty="0"/>
          </a:p>
        </p:txBody>
      </p:sp>
      <p:sp>
        <p:nvSpPr>
          <p:cNvPr id="51" name="TextBox 50"/>
          <p:cNvSpPr txBox="1"/>
          <p:nvPr/>
        </p:nvSpPr>
        <p:spPr>
          <a:xfrm>
            <a:off x="7408331" y="2369395"/>
            <a:ext cx="2235200" cy="1384995"/>
          </a:xfrm>
          <a:prstGeom prst="rect">
            <a:avLst/>
          </a:prstGeom>
          <a:noFill/>
        </p:spPr>
        <p:txBody>
          <a:bodyPr wrap="square" rtlCol="0">
            <a:spAutoFit/>
          </a:bodyPr>
          <a:lstStyle/>
          <a:p>
            <a:r>
              <a:rPr lang="en-US" sz="1400" dirty="0"/>
              <a:t>9. Attends her first club meeting.</a:t>
            </a:r>
          </a:p>
          <a:p>
            <a:r>
              <a:rPr lang="en-US" sz="1400" dirty="0"/>
              <a:t>10. Tries group study with classmates.</a:t>
            </a:r>
          </a:p>
          <a:p>
            <a:r>
              <a:rPr lang="en-US" sz="1400" dirty="0"/>
              <a:t>11. Participates in small campus event.</a:t>
            </a:r>
            <a:endParaRPr lang="en-IN" sz="1400" dirty="0"/>
          </a:p>
        </p:txBody>
      </p:sp>
      <p:sp>
        <p:nvSpPr>
          <p:cNvPr id="52" name="TextBox 51"/>
          <p:cNvSpPr txBox="1"/>
          <p:nvPr/>
        </p:nvSpPr>
        <p:spPr>
          <a:xfrm>
            <a:off x="7704665" y="3701231"/>
            <a:ext cx="1566333" cy="954107"/>
          </a:xfrm>
          <a:prstGeom prst="rect">
            <a:avLst/>
          </a:prstGeom>
          <a:noFill/>
        </p:spPr>
        <p:txBody>
          <a:bodyPr wrap="square" rtlCol="0">
            <a:spAutoFit/>
          </a:bodyPr>
          <a:lstStyle/>
          <a:p>
            <a:r>
              <a:rPr lang="en-US" sz="1400" i="1" dirty="0"/>
              <a:t>"That first club meeting was fun, maybe I should go again."</a:t>
            </a:r>
            <a:endParaRPr lang="en-IN" sz="1400" i="1" dirty="0"/>
          </a:p>
        </p:txBody>
      </p:sp>
      <p:sp>
        <p:nvSpPr>
          <p:cNvPr id="53" name="TextBox 52"/>
          <p:cNvSpPr txBox="1"/>
          <p:nvPr/>
        </p:nvSpPr>
        <p:spPr>
          <a:xfrm>
            <a:off x="6515694" y="5742857"/>
            <a:ext cx="1753078" cy="1015663"/>
          </a:xfrm>
          <a:prstGeom prst="rect">
            <a:avLst/>
          </a:prstGeom>
          <a:noFill/>
        </p:spPr>
        <p:txBody>
          <a:bodyPr wrap="square" rtlCol="0">
            <a:spAutoFit/>
          </a:bodyPr>
          <a:lstStyle/>
          <a:p>
            <a:r>
              <a:rPr lang="en-US" sz="1400" i="1" dirty="0"/>
              <a:t>"Group study is helpful, but I don’t always </a:t>
            </a:r>
            <a:r>
              <a:rPr lang="en-US" sz="1400" i="1" dirty="0" smtClean="0"/>
              <a:t>understand everything</a:t>
            </a:r>
            <a:r>
              <a:rPr lang="en-US" i="1" dirty="0"/>
              <a:t>."</a:t>
            </a:r>
            <a:endParaRPr lang="en-IN" i="1" dirty="0"/>
          </a:p>
        </p:txBody>
      </p:sp>
      <p:sp>
        <p:nvSpPr>
          <p:cNvPr id="54" name="TextBox 53"/>
          <p:cNvSpPr txBox="1"/>
          <p:nvPr/>
        </p:nvSpPr>
        <p:spPr>
          <a:xfrm>
            <a:off x="9838267" y="1633537"/>
            <a:ext cx="2243666" cy="657440"/>
          </a:xfrm>
          <a:prstGeom prst="rect">
            <a:avLst/>
          </a:prstGeom>
          <a:noFill/>
        </p:spPr>
        <p:txBody>
          <a:bodyPr wrap="square" rtlCol="0">
            <a:spAutoFit/>
          </a:bodyPr>
          <a:lstStyle/>
          <a:p>
            <a:pPr algn="ctr"/>
            <a:r>
              <a:rPr lang="en-IN" b="1" dirty="0"/>
              <a:t>NEGOTIATE</a:t>
            </a:r>
          </a:p>
          <a:p>
            <a:pPr algn="ctr"/>
            <a:r>
              <a:rPr lang="en-IN" b="1" dirty="0"/>
              <a:t> (Decision / Balance)</a:t>
            </a:r>
          </a:p>
        </p:txBody>
      </p:sp>
      <p:sp>
        <p:nvSpPr>
          <p:cNvPr id="56" name="TextBox 55"/>
          <p:cNvSpPr txBox="1"/>
          <p:nvPr/>
        </p:nvSpPr>
        <p:spPr>
          <a:xfrm>
            <a:off x="9838267" y="2369395"/>
            <a:ext cx="2235200" cy="954107"/>
          </a:xfrm>
          <a:prstGeom prst="rect">
            <a:avLst/>
          </a:prstGeom>
          <a:noFill/>
        </p:spPr>
        <p:txBody>
          <a:bodyPr wrap="square" rtlCol="0">
            <a:spAutoFit/>
          </a:bodyPr>
          <a:lstStyle/>
          <a:p>
            <a:r>
              <a:rPr lang="en-IN" sz="1400" dirty="0"/>
              <a:t>12. Finalizes clubs she likes.</a:t>
            </a:r>
          </a:p>
          <a:p>
            <a:r>
              <a:rPr lang="en-IN" sz="1400" dirty="0"/>
              <a:t>13. Makes 2-3 close friends.</a:t>
            </a:r>
          </a:p>
          <a:p>
            <a:r>
              <a:rPr lang="en-US" sz="1400" dirty="0"/>
              <a:t>14. Learns to balance time between study &amp; activities.</a:t>
            </a:r>
            <a:endParaRPr lang="en-IN" sz="1400" dirty="0"/>
          </a:p>
        </p:txBody>
      </p:sp>
      <p:sp>
        <p:nvSpPr>
          <p:cNvPr id="57" name="Freeform: Shape 56"/>
          <p:cNvSpPr/>
          <p:nvPr/>
        </p:nvSpPr>
        <p:spPr>
          <a:xfrm>
            <a:off x="8962711" y="5718186"/>
            <a:ext cx="1398052" cy="994549"/>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9" name="TextBox 58"/>
          <p:cNvSpPr txBox="1"/>
          <p:nvPr/>
        </p:nvSpPr>
        <p:spPr>
          <a:xfrm>
            <a:off x="10110259" y="3570523"/>
            <a:ext cx="1735667" cy="738664"/>
          </a:xfrm>
          <a:prstGeom prst="rect">
            <a:avLst/>
          </a:prstGeom>
          <a:noFill/>
        </p:spPr>
        <p:txBody>
          <a:bodyPr wrap="square" rtlCol="0">
            <a:spAutoFit/>
          </a:bodyPr>
          <a:lstStyle/>
          <a:p>
            <a:r>
              <a:rPr lang="en-US" sz="1400" i="1" dirty="0"/>
              <a:t>"I’m finally starting to feel comfortable here."</a:t>
            </a:r>
            <a:endParaRPr lang="en-IN" sz="1400" i="1" dirty="0"/>
          </a:p>
        </p:txBody>
      </p:sp>
      <p:sp>
        <p:nvSpPr>
          <p:cNvPr id="61" name="TextBox 60"/>
          <p:cNvSpPr txBox="1"/>
          <p:nvPr/>
        </p:nvSpPr>
        <p:spPr>
          <a:xfrm>
            <a:off x="9016640" y="6034154"/>
            <a:ext cx="1448521" cy="738664"/>
          </a:xfrm>
          <a:prstGeom prst="rect">
            <a:avLst/>
          </a:prstGeom>
          <a:noFill/>
        </p:spPr>
        <p:txBody>
          <a:bodyPr wrap="square" rtlCol="0">
            <a:spAutoFit/>
          </a:bodyPr>
          <a:lstStyle/>
          <a:p>
            <a:r>
              <a:rPr lang="en-US" sz="1400" i="1" dirty="0"/>
              <a:t>"Joining this club was the right decision."</a:t>
            </a:r>
            <a:endParaRPr lang="en-IN" sz="1400" i="1" dirty="0"/>
          </a:p>
        </p:txBody>
      </p:sp>
      <p:sp>
        <p:nvSpPr>
          <p:cNvPr id="62" name="TextBox 61"/>
          <p:cNvSpPr txBox="1"/>
          <p:nvPr/>
        </p:nvSpPr>
        <p:spPr>
          <a:xfrm>
            <a:off x="10812050" y="5496930"/>
            <a:ext cx="1384830" cy="800219"/>
          </a:xfrm>
          <a:prstGeom prst="rect">
            <a:avLst/>
          </a:prstGeom>
          <a:noFill/>
        </p:spPr>
        <p:txBody>
          <a:bodyPr wrap="square" rtlCol="0">
            <a:spAutoFit/>
          </a:bodyPr>
          <a:lstStyle/>
          <a:p>
            <a:r>
              <a:rPr lang="en-US" dirty="0"/>
              <a:t>"</a:t>
            </a:r>
            <a:r>
              <a:rPr lang="en-US" sz="1400" i="1" dirty="0"/>
              <a:t>I’m happy I made a few close friends."</a:t>
            </a:r>
            <a:endParaRPr lang="en-IN" sz="1400" i="1" dirty="0"/>
          </a:p>
        </p:txBody>
      </p:sp>
    </p:spTree>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2828449" y="98864"/>
            <a:ext cx="7771130" cy="922020"/>
          </a:xfrm>
          <a:prstGeom prst="rect">
            <a:avLst/>
          </a:prstGeom>
          <a:noFill/>
        </p:spPr>
        <p:txBody>
          <a:bodyPr wrap="square" rtlCol="0">
            <a:spAutoFit/>
          </a:bodyPr>
          <a:lstStyle/>
          <a:p>
            <a:r>
              <a:rPr lang="en-US" sz="5400" b="1" dirty="0">
                <a:latin typeface="Californian FB" panose="0207040306080B030204" pitchFamily="18" charset="0"/>
                <a:cs typeface="Californian FB" panose="0207040306080B030204" pitchFamily="18" charset="0"/>
              </a:rPr>
              <a:t>SWOT ANALYSIS</a:t>
            </a:r>
          </a:p>
        </p:txBody>
      </p:sp>
      <p:cxnSp>
        <p:nvCxnSpPr>
          <p:cNvPr id="8" name="Straight Connector 7"/>
          <p:cNvCxnSpPr/>
          <p:nvPr/>
        </p:nvCxnSpPr>
        <p:spPr>
          <a:xfrm>
            <a:off x="6242050" y="1197610"/>
            <a:ext cx="0" cy="566039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cxnSp>
        <p:nvCxnSpPr>
          <p:cNvPr id="9" name="Straight Connector 8"/>
          <p:cNvCxnSpPr/>
          <p:nvPr/>
        </p:nvCxnSpPr>
        <p:spPr>
          <a:xfrm>
            <a:off x="908050" y="3780155"/>
            <a:ext cx="10474325" cy="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0" name="Text Box 9"/>
          <p:cNvSpPr txBox="1"/>
          <p:nvPr/>
        </p:nvSpPr>
        <p:spPr>
          <a:xfrm>
            <a:off x="1540481" y="1083955"/>
            <a:ext cx="2327910" cy="368300"/>
          </a:xfrm>
          <a:prstGeom prst="rect">
            <a:avLst/>
          </a:prstGeom>
          <a:noFill/>
        </p:spPr>
        <p:txBody>
          <a:bodyPr wrap="square" rtlCol="0">
            <a:spAutoFit/>
          </a:bodyPr>
          <a:lstStyle/>
          <a:p>
            <a:r>
              <a:rPr lang="en-US" b="1" dirty="0"/>
              <a:t>STRENGTH</a:t>
            </a:r>
          </a:p>
        </p:txBody>
      </p:sp>
      <p:sp>
        <p:nvSpPr>
          <p:cNvPr id="11" name="Text Box 10"/>
          <p:cNvSpPr txBox="1"/>
          <p:nvPr/>
        </p:nvSpPr>
        <p:spPr>
          <a:xfrm>
            <a:off x="6714014" y="1119049"/>
            <a:ext cx="2327910" cy="368300"/>
          </a:xfrm>
          <a:prstGeom prst="rect">
            <a:avLst/>
          </a:prstGeom>
          <a:noFill/>
        </p:spPr>
        <p:txBody>
          <a:bodyPr wrap="square" rtlCol="0">
            <a:spAutoFit/>
          </a:bodyPr>
          <a:lstStyle/>
          <a:p>
            <a:r>
              <a:rPr lang="en-US" b="1" dirty="0" smtClean="0"/>
              <a:t>WEAKNESS</a:t>
            </a:r>
            <a:endParaRPr lang="en-US" b="1" dirty="0"/>
          </a:p>
        </p:txBody>
      </p:sp>
      <p:sp>
        <p:nvSpPr>
          <p:cNvPr id="12" name="Text Box 11"/>
          <p:cNvSpPr txBox="1"/>
          <p:nvPr/>
        </p:nvSpPr>
        <p:spPr>
          <a:xfrm>
            <a:off x="1247140" y="4024312"/>
            <a:ext cx="2327910" cy="368300"/>
          </a:xfrm>
          <a:prstGeom prst="rect">
            <a:avLst/>
          </a:prstGeom>
          <a:noFill/>
        </p:spPr>
        <p:txBody>
          <a:bodyPr wrap="square" rtlCol="0">
            <a:spAutoFit/>
          </a:bodyPr>
          <a:lstStyle/>
          <a:p>
            <a:r>
              <a:rPr lang="en-US" b="1" dirty="0"/>
              <a:t>OPPORTUNITY</a:t>
            </a:r>
          </a:p>
        </p:txBody>
      </p:sp>
      <p:sp>
        <p:nvSpPr>
          <p:cNvPr id="13" name="Text Box 12"/>
          <p:cNvSpPr txBox="1"/>
          <p:nvPr/>
        </p:nvSpPr>
        <p:spPr>
          <a:xfrm>
            <a:off x="6714014" y="4024312"/>
            <a:ext cx="2327910" cy="368300"/>
          </a:xfrm>
          <a:prstGeom prst="rect">
            <a:avLst/>
          </a:prstGeom>
          <a:noFill/>
        </p:spPr>
        <p:txBody>
          <a:bodyPr wrap="square" rtlCol="0">
            <a:spAutoFit/>
          </a:bodyPr>
          <a:lstStyle/>
          <a:p>
            <a:r>
              <a:rPr lang="en-US" b="1" dirty="0"/>
              <a:t>THREATS</a:t>
            </a:r>
          </a:p>
        </p:txBody>
      </p:sp>
      <p:sp>
        <p:nvSpPr>
          <p:cNvPr id="14" name="Rectangle 1"/>
          <p:cNvSpPr/>
          <p:nvPr/>
        </p:nvSpPr>
        <p:spPr>
          <a:xfrm>
            <a:off x="0" y="0"/>
            <a:ext cx="537333"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3"/>
          <p:cNvSpPr/>
          <p:nvPr/>
        </p:nvSpPr>
        <p:spPr>
          <a:xfrm>
            <a:off x="546669" y="1"/>
            <a:ext cx="521849" cy="129666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3"/>
          <p:cNvSpPr/>
          <p:nvPr/>
        </p:nvSpPr>
        <p:spPr>
          <a:xfrm>
            <a:off x="11174466" y="5513696"/>
            <a:ext cx="508018" cy="134408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
          <p:cNvSpPr/>
          <p:nvPr/>
        </p:nvSpPr>
        <p:spPr>
          <a:xfrm>
            <a:off x="11682484" y="4795520"/>
            <a:ext cx="509638"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Box 17"/>
          <p:cNvSpPr txBox="1"/>
          <p:nvPr/>
        </p:nvSpPr>
        <p:spPr>
          <a:xfrm>
            <a:off x="1309635" y="1539240"/>
            <a:ext cx="4579355" cy="2215991"/>
          </a:xfrm>
          <a:prstGeom prst="rect">
            <a:avLst/>
          </a:prstGeom>
          <a:noFill/>
        </p:spPr>
        <p:txBody>
          <a:bodyPr wrap="square" rtlCol="0">
            <a:spAutoFit/>
          </a:bodyPr>
          <a:lstStyle/>
          <a:p>
            <a:pPr marL="285750" indent="-285750" algn="just">
              <a:buFont typeface="Arial" panose="020B0604020202020204" pitchFamily="34" charset="0"/>
              <a:buChar char="•"/>
            </a:pPr>
            <a:r>
              <a:rPr lang="en-US" altLang="en-US" sz="1500" dirty="0" smtClean="0"/>
              <a:t>Provides </a:t>
            </a:r>
            <a:r>
              <a:rPr lang="en-US" altLang="en-US" sz="1500" dirty="0"/>
              <a:t>structured mentorship between</a:t>
            </a:r>
          </a:p>
          <a:p>
            <a:pPr marL="285750" indent="-285750" algn="just">
              <a:buFont typeface="Arial" panose="020B0604020202020204" pitchFamily="34" charset="0"/>
              <a:buChar char="•"/>
            </a:pPr>
            <a:r>
              <a:rPr lang="en-US" altLang="en-US" sz="1500" dirty="0"/>
              <a:t>freshers, seniors, and professors.</a:t>
            </a:r>
          </a:p>
          <a:p>
            <a:pPr marL="285750" indent="-285750" algn="just">
              <a:buFont typeface="Arial" panose="020B0604020202020204" pitchFamily="34" charset="0"/>
              <a:buChar char="•"/>
            </a:pPr>
            <a:r>
              <a:rPr lang="en-US" altLang="en-US" sz="1500" dirty="0"/>
              <a:t>Centralized platform for events, resources, and</a:t>
            </a:r>
          </a:p>
          <a:p>
            <a:pPr marL="285750" indent="-285750" algn="just">
              <a:buFont typeface="Arial" panose="020B0604020202020204" pitchFamily="34" charset="0"/>
              <a:buChar char="•"/>
            </a:pPr>
            <a:r>
              <a:rPr lang="en-US" altLang="en-US" sz="1500" dirty="0"/>
              <a:t>guidance.</a:t>
            </a:r>
          </a:p>
          <a:p>
            <a:pPr marL="285750" indent="-285750" algn="just">
              <a:buFont typeface="Arial" panose="020B0604020202020204" pitchFamily="34" charset="0"/>
              <a:buChar char="•"/>
            </a:pPr>
            <a:r>
              <a:rPr lang="en-US" altLang="en-US" sz="1500" dirty="0"/>
              <a:t>Builds community &amp; belonging, reduces anxiety</a:t>
            </a:r>
          </a:p>
          <a:p>
            <a:pPr marL="285750" indent="-285750" algn="just">
              <a:buFont typeface="Arial" panose="020B0604020202020204" pitchFamily="34" charset="0"/>
              <a:buChar char="•"/>
            </a:pPr>
            <a:r>
              <a:rPr lang="en-US" altLang="en-US" sz="1500" dirty="0"/>
              <a:t>for new students.</a:t>
            </a:r>
          </a:p>
          <a:p>
            <a:pPr marL="285750" indent="-285750" algn="just">
              <a:buFont typeface="Arial" panose="020B0604020202020204" pitchFamily="34" charset="0"/>
              <a:buChar char="•"/>
            </a:pPr>
            <a:r>
              <a:rPr lang="en-US" altLang="en-US" sz="1500" dirty="0"/>
              <a:t>Safer &amp; more reliable compared to</a:t>
            </a:r>
          </a:p>
          <a:p>
            <a:pPr marL="285750" indent="-285750" algn="just">
              <a:buFont typeface="Arial" panose="020B0604020202020204" pitchFamily="34" charset="0"/>
              <a:buChar char="•"/>
            </a:pPr>
            <a:r>
              <a:rPr lang="en-US" altLang="en-US" sz="1500" dirty="0"/>
              <a:t>WhatsApp/Instagram groups.</a:t>
            </a:r>
          </a:p>
          <a:p>
            <a:pPr marL="285750" indent="-285750" algn="just">
              <a:buFont typeface="Arial" panose="020B0604020202020204" pitchFamily="34" charset="0"/>
              <a:buChar char="•"/>
            </a:pPr>
            <a:r>
              <a:rPr lang="en-US" altLang="en-US" sz="1500" dirty="0"/>
              <a:t>Encourages academic + social balance.</a:t>
            </a:r>
          </a:p>
        </p:txBody>
      </p:sp>
      <p:sp>
        <p:nvSpPr>
          <p:cNvPr id="19" name="Text Box 18"/>
          <p:cNvSpPr txBox="1"/>
          <p:nvPr/>
        </p:nvSpPr>
        <p:spPr>
          <a:xfrm>
            <a:off x="6498907" y="1613491"/>
            <a:ext cx="4058920" cy="1706880"/>
          </a:xfrm>
          <a:prstGeom prst="rect">
            <a:avLst/>
          </a:prstGeom>
          <a:noFill/>
        </p:spPr>
        <p:txBody>
          <a:bodyPr wrap="square" rtlCol="0">
            <a:spAutoFit/>
          </a:bodyPr>
          <a:lstStyle/>
          <a:p>
            <a:pPr marL="285750" indent="-285750" algn="just">
              <a:buFont typeface="Arial" panose="020B0604020202020204" pitchFamily="34" charset="0"/>
              <a:buChar char="•"/>
            </a:pPr>
            <a:r>
              <a:rPr lang="en-US" altLang="en-US" sz="1500"/>
              <a:t>Initial adoption challenges (convincing students to shift from WhatsApp/Instagram).</a:t>
            </a:r>
          </a:p>
          <a:p>
            <a:pPr marL="285750" indent="-285750" algn="just">
              <a:buFont typeface="Arial" panose="020B0604020202020204" pitchFamily="34" charset="0"/>
              <a:buChar char="•"/>
            </a:pPr>
            <a:r>
              <a:rPr lang="en-US" altLang="en-US" sz="1500"/>
              <a:t>Requires active participation from seniors/professors.</a:t>
            </a:r>
          </a:p>
          <a:p>
            <a:pPr marL="285750" indent="-285750" algn="just">
              <a:buFont typeface="Arial" panose="020B0604020202020204" pitchFamily="34" charset="0"/>
              <a:buChar char="•"/>
            </a:pPr>
            <a:r>
              <a:rPr lang="en-US" altLang="en-US" sz="1500"/>
              <a:t>May need strong moderation to avoid misuse.</a:t>
            </a:r>
          </a:p>
          <a:p>
            <a:pPr marL="285750" indent="-285750" algn="just">
              <a:buFont typeface="Arial" panose="020B0604020202020204" pitchFamily="34" charset="0"/>
              <a:buChar char="•"/>
            </a:pPr>
            <a:r>
              <a:rPr lang="en-US" altLang="en-US" sz="1500"/>
              <a:t>Limited network effect in early stages(works best when many join).</a:t>
            </a:r>
          </a:p>
        </p:txBody>
      </p:sp>
      <p:sp>
        <p:nvSpPr>
          <p:cNvPr id="20" name="Text Box 19"/>
          <p:cNvSpPr txBox="1"/>
          <p:nvPr/>
        </p:nvSpPr>
        <p:spPr>
          <a:xfrm>
            <a:off x="1286352" y="4442460"/>
            <a:ext cx="4483734" cy="1938992"/>
          </a:xfrm>
          <a:prstGeom prst="rect">
            <a:avLst/>
          </a:prstGeom>
          <a:noFill/>
        </p:spPr>
        <p:txBody>
          <a:bodyPr wrap="square" rtlCol="0">
            <a:spAutoFit/>
          </a:bodyPr>
          <a:lstStyle/>
          <a:p>
            <a:pPr marL="285750" indent="-285750" algn="just">
              <a:buFont typeface="Arial" panose="020B0604020202020204" pitchFamily="34" charset="0"/>
              <a:buChar char="•"/>
            </a:pPr>
            <a:r>
              <a:rPr lang="en-US" altLang="en-US" sz="1500" dirty="0"/>
              <a:t>Growing need for student support systems in colleges.</a:t>
            </a:r>
          </a:p>
          <a:p>
            <a:pPr marL="285750" indent="-285750" algn="just">
              <a:buFont typeface="Arial" panose="020B0604020202020204" pitchFamily="34" charset="0"/>
              <a:buChar char="•"/>
            </a:pPr>
            <a:r>
              <a:rPr lang="en-US" altLang="en-US" sz="1500" dirty="0"/>
              <a:t>Can expand to include alumni mentorship &amp; career guidance.</a:t>
            </a:r>
          </a:p>
          <a:p>
            <a:pPr marL="285750" indent="-285750" algn="just">
              <a:buFont typeface="Arial" panose="020B0604020202020204" pitchFamily="34" charset="0"/>
              <a:buChar char="•"/>
            </a:pPr>
            <a:r>
              <a:rPr lang="en-US" altLang="en-US" sz="1500" dirty="0"/>
              <a:t>Potential to collaborate with universities officially.</a:t>
            </a:r>
          </a:p>
          <a:p>
            <a:pPr marL="285750" indent="-285750" algn="just">
              <a:buFont typeface="Arial" panose="020B0604020202020204" pitchFamily="34" charset="0"/>
              <a:buChar char="•"/>
            </a:pPr>
            <a:r>
              <a:rPr lang="en-US" altLang="en-US" sz="1500" dirty="0"/>
              <a:t>Integration of AI </a:t>
            </a:r>
            <a:r>
              <a:rPr lang="en-US" altLang="en-US" sz="1500" dirty="0" err="1"/>
              <a:t>chatbots</a:t>
            </a:r>
            <a:r>
              <a:rPr lang="en-US" altLang="en-US" sz="1500" dirty="0"/>
              <a:t> for instant FAQ support.</a:t>
            </a:r>
          </a:p>
          <a:p>
            <a:pPr marL="285750" indent="-285750" algn="just">
              <a:buFont typeface="Arial" panose="020B0604020202020204" pitchFamily="34" charset="0"/>
              <a:buChar char="•"/>
            </a:pPr>
            <a:r>
              <a:rPr lang="en-US" altLang="en-US" sz="1500" dirty="0"/>
              <a:t>Monetization via premium mentorship, workshops, or ads.</a:t>
            </a:r>
          </a:p>
        </p:txBody>
      </p:sp>
      <p:sp>
        <p:nvSpPr>
          <p:cNvPr id="22" name="Text Box 21"/>
          <p:cNvSpPr txBox="1"/>
          <p:nvPr/>
        </p:nvSpPr>
        <p:spPr>
          <a:xfrm>
            <a:off x="6498907" y="4438261"/>
            <a:ext cx="3737610" cy="1938020"/>
          </a:xfrm>
          <a:prstGeom prst="rect">
            <a:avLst/>
          </a:prstGeom>
          <a:noFill/>
        </p:spPr>
        <p:txBody>
          <a:bodyPr wrap="square" rtlCol="0">
            <a:spAutoFit/>
          </a:bodyPr>
          <a:lstStyle/>
          <a:p>
            <a:pPr marL="285750" indent="-285750">
              <a:buFont typeface="Arial" panose="020B0604020202020204" pitchFamily="34" charset="0"/>
              <a:buChar char="•"/>
            </a:pPr>
            <a:r>
              <a:rPr lang="en-US" altLang="en-US" sz="1500" dirty="0"/>
              <a:t>Competition from existing social media platforms (WhatsApp, LinkedIn).</a:t>
            </a:r>
          </a:p>
          <a:p>
            <a:pPr marL="285750" indent="-285750">
              <a:buFont typeface="Arial" panose="020B0604020202020204" pitchFamily="34" charset="0"/>
              <a:buChar char="•"/>
            </a:pPr>
            <a:r>
              <a:rPr lang="en-US" altLang="en-US" sz="1500" dirty="0"/>
              <a:t>If moderation fails → risk of spam or negative experiences.</a:t>
            </a:r>
          </a:p>
          <a:p>
            <a:pPr marL="285750" indent="-285750">
              <a:buFont typeface="Arial" panose="020B0604020202020204" pitchFamily="34" charset="0"/>
              <a:buChar char="•"/>
            </a:pPr>
            <a:r>
              <a:rPr lang="en-US" altLang="en-US" sz="1500" dirty="0"/>
              <a:t>Student hesitation due to privacy or trust issues.</a:t>
            </a:r>
          </a:p>
          <a:p>
            <a:pPr marL="285750" indent="-285750">
              <a:buFont typeface="Arial" panose="020B0604020202020204" pitchFamily="34" charset="0"/>
              <a:buChar char="•"/>
            </a:pPr>
            <a:r>
              <a:rPr lang="en-US" altLang="en-US" sz="1500" dirty="0"/>
              <a:t>Colleges might resist adoption if they already have internal systems.</a:t>
            </a: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462324" y="161947"/>
            <a:ext cx="4864074" cy="830997"/>
          </a:xfrm>
          <a:prstGeom prst="rect">
            <a:avLst/>
          </a:prstGeom>
          <a:noFill/>
        </p:spPr>
        <p:txBody>
          <a:bodyPr wrap="square" rtlCol="0">
            <a:spAutoFit/>
          </a:bodyPr>
          <a:lstStyle/>
          <a:p>
            <a:pPr algn="ctr"/>
            <a:r>
              <a:rPr lang="en-US" sz="4800" b="1" dirty="0">
                <a:latin typeface="Californian FB" panose="0207040306080B030204" pitchFamily="18" charset="0"/>
              </a:rPr>
              <a:t>Table of Content</a:t>
            </a:r>
            <a:endParaRPr lang="en-IN" sz="4800" b="1" dirty="0">
              <a:latin typeface="Californian FB" panose="0207040306080B030204" pitchFamily="18" charset="0"/>
            </a:endParaRPr>
          </a:p>
        </p:txBody>
      </p:sp>
      <p:sp>
        <p:nvSpPr>
          <p:cNvPr id="4" name="Flowchart: Connector 3"/>
          <p:cNvSpPr/>
          <p:nvPr/>
        </p:nvSpPr>
        <p:spPr>
          <a:xfrm>
            <a:off x="1075128" y="1161119"/>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1</a:t>
            </a:r>
            <a:endParaRPr lang="en-IN" sz="2400" b="1" dirty="0"/>
          </a:p>
        </p:txBody>
      </p:sp>
      <p:sp>
        <p:nvSpPr>
          <p:cNvPr id="5" name="Flowchart: Connector 4"/>
          <p:cNvSpPr/>
          <p:nvPr/>
        </p:nvSpPr>
        <p:spPr>
          <a:xfrm>
            <a:off x="1075128" y="2928705"/>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3</a:t>
            </a:r>
            <a:endParaRPr lang="en-IN" sz="2400" b="1" dirty="0"/>
          </a:p>
        </p:txBody>
      </p:sp>
      <p:sp>
        <p:nvSpPr>
          <p:cNvPr id="6" name="Flowchart: Connector 5"/>
          <p:cNvSpPr/>
          <p:nvPr/>
        </p:nvSpPr>
        <p:spPr>
          <a:xfrm>
            <a:off x="1075128" y="2022641"/>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IN" sz="2400" b="1" dirty="0"/>
          </a:p>
        </p:txBody>
      </p:sp>
      <p:sp>
        <p:nvSpPr>
          <p:cNvPr id="7" name="Flowchart: Connector 6"/>
          <p:cNvSpPr/>
          <p:nvPr/>
        </p:nvSpPr>
        <p:spPr>
          <a:xfrm>
            <a:off x="1075128" y="3870278"/>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4</a:t>
            </a:r>
            <a:endParaRPr lang="en-IN" sz="2400" b="1" dirty="0"/>
          </a:p>
        </p:txBody>
      </p:sp>
      <p:sp>
        <p:nvSpPr>
          <p:cNvPr id="8" name="Flowchart: Connector 7"/>
          <p:cNvSpPr/>
          <p:nvPr/>
        </p:nvSpPr>
        <p:spPr>
          <a:xfrm>
            <a:off x="1086695" y="4811851"/>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5</a:t>
            </a:r>
            <a:endParaRPr lang="en-IN" sz="2400" b="1" dirty="0"/>
          </a:p>
        </p:txBody>
      </p:sp>
      <p:sp>
        <p:nvSpPr>
          <p:cNvPr id="9" name="Flowchart: Connector 8"/>
          <p:cNvSpPr/>
          <p:nvPr/>
        </p:nvSpPr>
        <p:spPr>
          <a:xfrm>
            <a:off x="1071885" y="5717915"/>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6</a:t>
            </a:r>
            <a:endParaRPr lang="en-IN" sz="2400" b="1" dirty="0"/>
          </a:p>
        </p:txBody>
      </p:sp>
      <p:sp>
        <p:nvSpPr>
          <p:cNvPr id="10" name="Flowchart: Connector 9"/>
          <p:cNvSpPr/>
          <p:nvPr/>
        </p:nvSpPr>
        <p:spPr>
          <a:xfrm>
            <a:off x="7025213" y="1163194"/>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7</a:t>
            </a:r>
            <a:endParaRPr lang="en-IN" sz="2400" b="1" dirty="0"/>
          </a:p>
        </p:txBody>
      </p:sp>
      <p:sp>
        <p:nvSpPr>
          <p:cNvPr id="11" name="Flowchart: Connector 10"/>
          <p:cNvSpPr/>
          <p:nvPr/>
        </p:nvSpPr>
        <p:spPr>
          <a:xfrm>
            <a:off x="7025213" y="2930817"/>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9</a:t>
            </a:r>
            <a:endParaRPr lang="en-IN" sz="2400" b="1" dirty="0"/>
          </a:p>
        </p:txBody>
      </p:sp>
      <p:sp>
        <p:nvSpPr>
          <p:cNvPr id="12" name="Flowchart: Connector 11"/>
          <p:cNvSpPr/>
          <p:nvPr/>
        </p:nvSpPr>
        <p:spPr>
          <a:xfrm>
            <a:off x="7025213" y="2022640"/>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8</a:t>
            </a:r>
            <a:endParaRPr lang="en-IN" sz="2400" b="1" dirty="0"/>
          </a:p>
        </p:txBody>
      </p:sp>
      <p:sp>
        <p:nvSpPr>
          <p:cNvPr id="13" name="Flowchart: Connector 12"/>
          <p:cNvSpPr/>
          <p:nvPr/>
        </p:nvSpPr>
        <p:spPr>
          <a:xfrm>
            <a:off x="7025213" y="3870277"/>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10</a:t>
            </a:r>
            <a:endParaRPr lang="en-IN" sz="2000" b="1" dirty="0"/>
          </a:p>
        </p:txBody>
      </p:sp>
      <p:sp>
        <p:nvSpPr>
          <p:cNvPr id="14" name="Flowchart: Connector 13"/>
          <p:cNvSpPr/>
          <p:nvPr/>
        </p:nvSpPr>
        <p:spPr>
          <a:xfrm>
            <a:off x="7025213" y="4811850"/>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11</a:t>
            </a:r>
            <a:endParaRPr lang="en-IN" sz="2000" b="1" dirty="0"/>
          </a:p>
        </p:txBody>
      </p:sp>
      <p:sp>
        <p:nvSpPr>
          <p:cNvPr id="15" name="Flowchart: Connector 14"/>
          <p:cNvSpPr/>
          <p:nvPr/>
        </p:nvSpPr>
        <p:spPr>
          <a:xfrm>
            <a:off x="7025213" y="5717914"/>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12</a:t>
            </a:r>
            <a:endParaRPr lang="en-IN" sz="2000" b="1" dirty="0"/>
          </a:p>
        </p:txBody>
      </p:sp>
      <p:sp>
        <p:nvSpPr>
          <p:cNvPr id="18" name="TextBox 17"/>
          <p:cNvSpPr txBox="1"/>
          <p:nvPr/>
        </p:nvSpPr>
        <p:spPr>
          <a:xfrm>
            <a:off x="1940016" y="1234562"/>
            <a:ext cx="3044616" cy="461665"/>
          </a:xfrm>
          <a:prstGeom prst="rect">
            <a:avLst/>
          </a:prstGeom>
          <a:noFill/>
        </p:spPr>
        <p:txBody>
          <a:bodyPr wrap="square" rtlCol="0">
            <a:spAutoFit/>
          </a:bodyPr>
          <a:lstStyle/>
          <a:p>
            <a:r>
              <a:rPr lang="en-US" sz="2400" b="1" dirty="0">
                <a:solidFill>
                  <a:schemeClr val="accent1">
                    <a:lumMod val="75000"/>
                  </a:schemeClr>
                </a:solidFill>
              </a:rPr>
              <a:t>About</a:t>
            </a:r>
            <a:endParaRPr lang="en-IN" sz="2400" b="1" dirty="0">
              <a:solidFill>
                <a:schemeClr val="accent1">
                  <a:lumMod val="75000"/>
                </a:schemeClr>
              </a:solidFill>
            </a:endParaRPr>
          </a:p>
        </p:txBody>
      </p:sp>
      <p:sp>
        <p:nvSpPr>
          <p:cNvPr id="19" name="TextBox 18"/>
          <p:cNvSpPr txBox="1"/>
          <p:nvPr/>
        </p:nvSpPr>
        <p:spPr>
          <a:xfrm>
            <a:off x="1951583" y="2107597"/>
            <a:ext cx="3138571" cy="461665"/>
          </a:xfrm>
          <a:prstGeom prst="rect">
            <a:avLst/>
          </a:prstGeom>
          <a:noFill/>
        </p:spPr>
        <p:txBody>
          <a:bodyPr wrap="square" rtlCol="0">
            <a:spAutoFit/>
          </a:bodyPr>
          <a:lstStyle/>
          <a:p>
            <a:r>
              <a:rPr lang="en-US" sz="2400" b="1" dirty="0">
                <a:solidFill>
                  <a:schemeClr val="accent1">
                    <a:lumMod val="75000"/>
                  </a:schemeClr>
                </a:solidFill>
              </a:rPr>
              <a:t>Why the innovation?</a:t>
            </a:r>
            <a:endParaRPr lang="en-IN" sz="2400" b="1" dirty="0">
              <a:solidFill>
                <a:schemeClr val="accent1">
                  <a:lumMod val="75000"/>
                </a:schemeClr>
              </a:solidFill>
            </a:endParaRPr>
          </a:p>
        </p:txBody>
      </p:sp>
      <p:sp>
        <p:nvSpPr>
          <p:cNvPr id="20" name="TextBox 19"/>
          <p:cNvSpPr txBox="1"/>
          <p:nvPr/>
        </p:nvSpPr>
        <p:spPr>
          <a:xfrm>
            <a:off x="1951583" y="2996238"/>
            <a:ext cx="4062676" cy="461665"/>
          </a:xfrm>
          <a:prstGeom prst="rect">
            <a:avLst/>
          </a:prstGeom>
          <a:noFill/>
        </p:spPr>
        <p:txBody>
          <a:bodyPr wrap="square" rtlCol="0">
            <a:spAutoFit/>
          </a:bodyPr>
          <a:lstStyle/>
          <a:p>
            <a:r>
              <a:rPr lang="en-US" sz="2400" b="1" dirty="0">
                <a:solidFill>
                  <a:schemeClr val="accent1">
                    <a:lumMod val="75000"/>
                  </a:schemeClr>
                </a:solidFill>
              </a:rPr>
              <a:t>Current market &amp; competitors</a:t>
            </a:r>
            <a:endParaRPr lang="en-IN" sz="2400" b="1" dirty="0">
              <a:solidFill>
                <a:schemeClr val="accent1">
                  <a:lumMod val="75000"/>
                </a:schemeClr>
              </a:solidFill>
            </a:endParaRPr>
          </a:p>
        </p:txBody>
      </p:sp>
      <p:sp>
        <p:nvSpPr>
          <p:cNvPr id="21" name="TextBox 20"/>
          <p:cNvSpPr txBox="1"/>
          <p:nvPr/>
        </p:nvSpPr>
        <p:spPr>
          <a:xfrm>
            <a:off x="1951583" y="3971873"/>
            <a:ext cx="3187785" cy="461665"/>
          </a:xfrm>
          <a:prstGeom prst="rect">
            <a:avLst/>
          </a:prstGeom>
          <a:noFill/>
        </p:spPr>
        <p:txBody>
          <a:bodyPr wrap="square" rtlCol="0">
            <a:spAutoFit/>
          </a:bodyPr>
          <a:lstStyle/>
          <a:p>
            <a:r>
              <a:rPr lang="en-US" sz="2400" b="1" dirty="0">
                <a:solidFill>
                  <a:schemeClr val="accent1">
                    <a:lumMod val="75000"/>
                  </a:schemeClr>
                </a:solidFill>
              </a:rPr>
              <a:t>Competitor Analysis</a:t>
            </a:r>
            <a:endParaRPr lang="en-IN" sz="2400" b="1" dirty="0">
              <a:solidFill>
                <a:schemeClr val="accent1">
                  <a:lumMod val="75000"/>
                </a:schemeClr>
              </a:solidFill>
            </a:endParaRPr>
          </a:p>
        </p:txBody>
      </p:sp>
      <p:sp>
        <p:nvSpPr>
          <p:cNvPr id="22" name="TextBox 21"/>
          <p:cNvSpPr txBox="1"/>
          <p:nvPr/>
        </p:nvSpPr>
        <p:spPr>
          <a:xfrm>
            <a:off x="1951583" y="4885292"/>
            <a:ext cx="3559542" cy="461665"/>
          </a:xfrm>
          <a:prstGeom prst="rect">
            <a:avLst/>
          </a:prstGeom>
          <a:noFill/>
        </p:spPr>
        <p:txBody>
          <a:bodyPr wrap="square" rtlCol="0">
            <a:spAutoFit/>
          </a:bodyPr>
          <a:lstStyle/>
          <a:p>
            <a:r>
              <a:rPr lang="en-US" sz="2400" b="1" dirty="0">
                <a:solidFill>
                  <a:schemeClr val="accent1">
                    <a:lumMod val="75000"/>
                  </a:schemeClr>
                </a:solidFill>
              </a:rPr>
              <a:t>Research Methodology</a:t>
            </a:r>
            <a:endParaRPr lang="en-IN" sz="2400" b="1" dirty="0">
              <a:solidFill>
                <a:schemeClr val="accent1">
                  <a:lumMod val="75000"/>
                </a:schemeClr>
              </a:solidFill>
            </a:endParaRPr>
          </a:p>
        </p:txBody>
      </p:sp>
      <p:sp>
        <p:nvSpPr>
          <p:cNvPr id="24" name="TextBox 23"/>
          <p:cNvSpPr txBox="1"/>
          <p:nvPr/>
        </p:nvSpPr>
        <p:spPr>
          <a:xfrm>
            <a:off x="1936773" y="5798711"/>
            <a:ext cx="2789593" cy="461665"/>
          </a:xfrm>
          <a:prstGeom prst="rect">
            <a:avLst/>
          </a:prstGeom>
          <a:noFill/>
        </p:spPr>
        <p:txBody>
          <a:bodyPr wrap="square" rtlCol="0">
            <a:spAutoFit/>
          </a:bodyPr>
          <a:lstStyle/>
          <a:p>
            <a:r>
              <a:rPr lang="en-US" sz="2400" b="1" dirty="0">
                <a:solidFill>
                  <a:schemeClr val="accent1">
                    <a:lumMod val="75000"/>
                  </a:schemeClr>
                </a:solidFill>
              </a:rPr>
              <a:t>Key Findings</a:t>
            </a:r>
            <a:endParaRPr lang="en-IN" sz="2400" b="1" dirty="0">
              <a:solidFill>
                <a:schemeClr val="accent1">
                  <a:lumMod val="75000"/>
                </a:schemeClr>
              </a:solidFill>
            </a:endParaRPr>
          </a:p>
        </p:txBody>
      </p:sp>
      <p:sp>
        <p:nvSpPr>
          <p:cNvPr id="25" name="TextBox 24"/>
          <p:cNvSpPr txBox="1"/>
          <p:nvPr/>
        </p:nvSpPr>
        <p:spPr>
          <a:xfrm>
            <a:off x="7890101" y="1203784"/>
            <a:ext cx="4123174" cy="461665"/>
          </a:xfrm>
          <a:prstGeom prst="rect">
            <a:avLst/>
          </a:prstGeom>
          <a:noFill/>
        </p:spPr>
        <p:txBody>
          <a:bodyPr wrap="square" rtlCol="0">
            <a:spAutoFit/>
          </a:bodyPr>
          <a:lstStyle/>
          <a:p>
            <a:r>
              <a:rPr lang="en-US" sz="2400" b="1" dirty="0">
                <a:solidFill>
                  <a:schemeClr val="accent1">
                    <a:lumMod val="75000"/>
                  </a:schemeClr>
                </a:solidFill>
              </a:rPr>
              <a:t>User persona</a:t>
            </a:r>
            <a:endParaRPr lang="en-IN" sz="2400" b="1" dirty="0">
              <a:solidFill>
                <a:schemeClr val="accent1">
                  <a:lumMod val="75000"/>
                </a:schemeClr>
              </a:solidFill>
            </a:endParaRPr>
          </a:p>
        </p:txBody>
      </p:sp>
      <p:sp>
        <p:nvSpPr>
          <p:cNvPr id="26" name="TextBox 25"/>
          <p:cNvSpPr txBox="1"/>
          <p:nvPr/>
        </p:nvSpPr>
        <p:spPr>
          <a:xfrm>
            <a:off x="7890101" y="2106152"/>
            <a:ext cx="4357991" cy="461665"/>
          </a:xfrm>
          <a:prstGeom prst="rect">
            <a:avLst/>
          </a:prstGeom>
          <a:noFill/>
        </p:spPr>
        <p:txBody>
          <a:bodyPr wrap="square" rtlCol="0">
            <a:spAutoFit/>
          </a:bodyPr>
          <a:lstStyle/>
          <a:p>
            <a:r>
              <a:rPr lang="en-US" sz="2400" b="1" dirty="0">
                <a:solidFill>
                  <a:schemeClr val="accent1">
                    <a:lumMod val="75000"/>
                  </a:schemeClr>
                </a:solidFill>
              </a:rPr>
              <a:t>A Day in a life</a:t>
            </a:r>
            <a:endParaRPr lang="en-IN" sz="2400" b="1" dirty="0">
              <a:solidFill>
                <a:schemeClr val="accent1">
                  <a:lumMod val="75000"/>
                </a:schemeClr>
              </a:solidFill>
            </a:endParaRPr>
          </a:p>
        </p:txBody>
      </p:sp>
      <p:sp>
        <p:nvSpPr>
          <p:cNvPr id="27" name="TextBox 26"/>
          <p:cNvSpPr txBox="1"/>
          <p:nvPr/>
        </p:nvSpPr>
        <p:spPr>
          <a:xfrm>
            <a:off x="7890101" y="3002148"/>
            <a:ext cx="2395872" cy="461665"/>
          </a:xfrm>
          <a:prstGeom prst="rect">
            <a:avLst/>
          </a:prstGeom>
          <a:noFill/>
        </p:spPr>
        <p:txBody>
          <a:bodyPr wrap="square" rtlCol="0">
            <a:spAutoFit/>
          </a:bodyPr>
          <a:lstStyle/>
          <a:p>
            <a:r>
              <a:rPr lang="en-US" sz="2400" b="1" dirty="0">
                <a:solidFill>
                  <a:schemeClr val="accent1">
                    <a:lumMod val="75000"/>
                  </a:schemeClr>
                </a:solidFill>
              </a:rPr>
              <a:t>Empathy  map</a:t>
            </a:r>
            <a:endParaRPr lang="en-IN" sz="2400" b="1" dirty="0">
              <a:solidFill>
                <a:schemeClr val="accent1">
                  <a:lumMod val="75000"/>
                </a:schemeClr>
              </a:solidFill>
            </a:endParaRPr>
          </a:p>
        </p:txBody>
      </p:sp>
      <p:sp>
        <p:nvSpPr>
          <p:cNvPr id="28" name="TextBox 27"/>
          <p:cNvSpPr txBox="1"/>
          <p:nvPr/>
        </p:nvSpPr>
        <p:spPr>
          <a:xfrm>
            <a:off x="7890101" y="3955610"/>
            <a:ext cx="3929975" cy="461665"/>
          </a:xfrm>
          <a:prstGeom prst="rect">
            <a:avLst/>
          </a:prstGeom>
          <a:noFill/>
        </p:spPr>
        <p:txBody>
          <a:bodyPr wrap="square" rtlCol="0">
            <a:spAutoFit/>
          </a:bodyPr>
          <a:lstStyle/>
          <a:p>
            <a:r>
              <a:rPr lang="en-US" sz="2400" b="1" dirty="0">
                <a:solidFill>
                  <a:schemeClr val="accent1">
                    <a:lumMod val="75000"/>
                  </a:schemeClr>
                </a:solidFill>
              </a:rPr>
              <a:t>Affinity mapping</a:t>
            </a:r>
            <a:endParaRPr lang="en-IN" sz="2400" b="1" dirty="0">
              <a:solidFill>
                <a:schemeClr val="accent1">
                  <a:lumMod val="75000"/>
                </a:schemeClr>
              </a:solidFill>
            </a:endParaRPr>
          </a:p>
        </p:txBody>
      </p:sp>
      <p:sp>
        <p:nvSpPr>
          <p:cNvPr id="29" name="TextBox 28"/>
          <p:cNvSpPr txBox="1"/>
          <p:nvPr/>
        </p:nvSpPr>
        <p:spPr>
          <a:xfrm>
            <a:off x="7890101" y="4885293"/>
            <a:ext cx="2516673" cy="461665"/>
          </a:xfrm>
          <a:prstGeom prst="rect">
            <a:avLst/>
          </a:prstGeom>
          <a:noFill/>
        </p:spPr>
        <p:txBody>
          <a:bodyPr wrap="square" rtlCol="0">
            <a:spAutoFit/>
          </a:bodyPr>
          <a:lstStyle/>
          <a:p>
            <a:r>
              <a:rPr lang="en-US" sz="2400" b="1" dirty="0">
                <a:solidFill>
                  <a:schemeClr val="accent1">
                    <a:lumMod val="75000"/>
                  </a:schemeClr>
                </a:solidFill>
              </a:rPr>
              <a:t>Journey mapping</a:t>
            </a:r>
            <a:endParaRPr lang="en-IN" sz="2400" b="1" dirty="0">
              <a:solidFill>
                <a:schemeClr val="accent1">
                  <a:lumMod val="75000"/>
                </a:schemeClr>
              </a:solidFill>
            </a:endParaRPr>
          </a:p>
        </p:txBody>
      </p:sp>
      <p:sp>
        <p:nvSpPr>
          <p:cNvPr id="30" name="TextBox 29"/>
          <p:cNvSpPr txBox="1"/>
          <p:nvPr/>
        </p:nvSpPr>
        <p:spPr>
          <a:xfrm>
            <a:off x="7890101" y="5785766"/>
            <a:ext cx="1892538" cy="461665"/>
          </a:xfrm>
          <a:prstGeom prst="rect">
            <a:avLst/>
          </a:prstGeom>
          <a:noFill/>
        </p:spPr>
        <p:txBody>
          <a:bodyPr wrap="square" rtlCol="0">
            <a:spAutoFit/>
          </a:bodyPr>
          <a:lstStyle/>
          <a:p>
            <a:r>
              <a:rPr lang="en-US" sz="2400" b="1" dirty="0">
                <a:solidFill>
                  <a:schemeClr val="accent1">
                    <a:lumMod val="75000"/>
                  </a:schemeClr>
                </a:solidFill>
              </a:rPr>
              <a:t>Solution</a:t>
            </a:r>
            <a:endParaRPr lang="en-IN" sz="2400" b="1" dirty="0">
              <a:solidFill>
                <a:schemeClr val="accent1">
                  <a:lumMod val="75000"/>
                </a:schemeClr>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500"/>
                                        <p:tgtEl>
                                          <p:spTgt spid="10"/>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00"/>
                                        <p:tgtEl>
                                          <p:spTgt spid="11"/>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down)">
                                      <p:cBhvr>
                                        <p:cTn id="40" dur="500"/>
                                        <p:tgtEl>
                                          <p:spTgt spid="1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down)">
                                      <p:cBhvr>
                                        <p:cTn id="46" dur="500"/>
                                        <p:tgtEl>
                                          <p:spTgt spid="1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down)">
                                      <p:cBhvr>
                                        <p:cTn id="52" dur="500"/>
                                        <p:tgtEl>
                                          <p:spTgt spid="21"/>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down)">
                                      <p:cBhvr>
                                        <p:cTn id="55" dur="500"/>
                                        <p:tgtEl>
                                          <p:spTgt spid="22"/>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down)">
                                      <p:cBhvr>
                                        <p:cTn id="58" dur="500"/>
                                        <p:tgtEl>
                                          <p:spTgt spid="24"/>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8" grpId="0"/>
      <p:bldP spid="19" grpId="0"/>
      <p:bldP spid="20" grpId="0"/>
      <p:bldP spid="21" grpId="0"/>
      <p:bldP spid="22" grpId="0"/>
      <p:bldP spid="24"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310467" y="2676142"/>
            <a:ext cx="8382000" cy="1014730"/>
          </a:xfrm>
          <a:prstGeom prst="rect">
            <a:avLst/>
          </a:prstGeom>
          <a:noFill/>
        </p:spPr>
        <p:txBody>
          <a:bodyPr wrap="square" rtlCol="0">
            <a:spAutoFit/>
          </a:bodyPr>
          <a:lstStyle/>
          <a:p>
            <a:r>
              <a:rPr lang="en-US" sz="6000" b="1" dirty="0">
                <a:latin typeface="Californian FB" panose="0207040306080B030204" pitchFamily="18" charset="0"/>
              </a:rPr>
              <a:t>Mind Mapping</a:t>
            </a:r>
            <a:endParaRPr lang="en-IN" sz="6000" b="1" dirty="0">
              <a:latin typeface="Californian FB" panose="0207040306080B030204" pitchFamily="18" charset="0"/>
            </a:endParaRP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7129145"/>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7324927" y="1889083"/>
            <a:ext cx="5603132" cy="923330"/>
          </a:xfrm>
          <a:prstGeom prst="rect">
            <a:avLst/>
          </a:prstGeom>
          <a:noFill/>
        </p:spPr>
        <p:txBody>
          <a:bodyPr wrap="square" rtlCol="0">
            <a:spAutoFit/>
          </a:bodyPr>
          <a:lstStyle/>
          <a:p>
            <a:r>
              <a:rPr lang="en-IN" sz="5400" b="1" dirty="0">
                <a:latin typeface="Californian FB" panose="0207040306080B030204" pitchFamily="18" charset="0"/>
              </a:rPr>
              <a:t>Our Solution</a:t>
            </a:r>
          </a:p>
        </p:txBody>
      </p:sp>
      <p:sp>
        <p:nvSpPr>
          <p:cNvPr id="4" name="TextBox 3"/>
          <p:cNvSpPr txBox="1"/>
          <p:nvPr/>
        </p:nvSpPr>
        <p:spPr>
          <a:xfrm>
            <a:off x="6507804" y="3429000"/>
            <a:ext cx="476979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Our Solution A college companion app that helps students</a:t>
            </a:r>
          </a:p>
          <a:p>
            <a:pPr marL="285750" indent="-285750">
              <a:buFont typeface="Arial" panose="020B0604020202020204" pitchFamily="34" charset="0"/>
              <a:buChar char="•"/>
            </a:pPr>
            <a:r>
              <a:rPr lang="en-US" dirty="0"/>
              <a:t>Connect with professors for subject doubts &amp;guidance</a:t>
            </a:r>
          </a:p>
          <a:p>
            <a:pPr marL="285750" indent="-285750">
              <a:buFont typeface="Arial" panose="020B0604020202020204" pitchFamily="34" charset="0"/>
              <a:buChar char="•"/>
            </a:pPr>
            <a:r>
              <a:rPr lang="en-US" dirty="0"/>
              <a:t>Engage with seniors for mentorship &amp;placement prep</a:t>
            </a:r>
          </a:p>
          <a:p>
            <a:pPr marL="285750" indent="-285750">
              <a:buFont typeface="Arial" panose="020B0604020202020204" pitchFamily="34" charset="0"/>
              <a:buChar char="•"/>
            </a:pPr>
            <a:r>
              <a:rPr lang="en-US" dirty="0"/>
              <a:t>Get real-time updates on workshops, events,competitionsGoal</a:t>
            </a:r>
          </a:p>
          <a:p>
            <a:pPr marL="285750" indent="-285750">
              <a:buFont typeface="Arial" panose="020B0604020202020204" pitchFamily="34" charset="0"/>
              <a:buChar char="•"/>
            </a:pPr>
            <a:r>
              <a:rPr lang="en-US" dirty="0"/>
              <a:t> Make college life easier, more connected, and future-ready.</a:t>
            </a:r>
            <a:endParaRPr lang="en-IN" dirty="0"/>
          </a:p>
        </p:txBody>
      </p:sp>
      <p:pic>
        <p:nvPicPr>
          <p:cNvPr id="3074" name="Picture 2" descr="Premium Photo | Social media culture flat concept vector illustra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00" y="0"/>
            <a:ext cx="914400" cy="152429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p:cNvCxnSpPr/>
          <p:nvPr/>
        </p:nvCxnSpPr>
        <p:spPr>
          <a:xfrm>
            <a:off x="6096000" y="3064213"/>
            <a:ext cx="592738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627797"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1564203" y="0"/>
            <a:ext cx="627797"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627797" y="-1"/>
            <a:ext cx="586854" cy="125559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0901343" y="1"/>
            <a:ext cx="662860" cy="1255594"/>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884942" y="655091"/>
            <a:ext cx="5830110" cy="1015663"/>
          </a:xfrm>
          <a:prstGeom prst="rect">
            <a:avLst/>
          </a:prstGeom>
          <a:noFill/>
        </p:spPr>
        <p:txBody>
          <a:bodyPr wrap="square" rtlCol="0">
            <a:spAutoFit/>
          </a:bodyPr>
          <a:lstStyle/>
          <a:p>
            <a:r>
              <a:rPr lang="en-IN" sz="6000" b="1" dirty="0">
                <a:latin typeface="Californian FB" panose="0207040306080B030204" pitchFamily="18" charset="0"/>
              </a:rPr>
              <a:t>Conclusion</a:t>
            </a:r>
          </a:p>
        </p:txBody>
      </p:sp>
      <p:sp>
        <p:nvSpPr>
          <p:cNvPr id="8" name="TextBox 7"/>
          <p:cNvSpPr txBox="1"/>
          <p:nvPr/>
        </p:nvSpPr>
        <p:spPr>
          <a:xfrm>
            <a:off x="2190345" y="2210413"/>
            <a:ext cx="781131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College is not just about academics—it’s about growth, opportunities, and guidance and the current gaps leave students confused, disconnected, and underprepared.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Through design thinking research &amp; insights, we identified clear pain points and opportunities and provided solutions for the same.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implementing this solution, colleges can create an environment where students feel supported, connected, and future-ready.</a:t>
            </a:r>
            <a:endParaRPr lang="en-IN" dirty="0"/>
          </a:p>
        </p:txBody>
      </p:sp>
      <p:sp>
        <p:nvSpPr>
          <p:cNvPr id="9" name="Rectangle 8"/>
          <p:cNvSpPr/>
          <p:nvPr/>
        </p:nvSpPr>
        <p:spPr>
          <a:xfrm>
            <a:off x="0" y="4795736"/>
            <a:ext cx="627797"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27797" y="5527343"/>
            <a:ext cx="586854" cy="133065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1564203" y="4795736"/>
            <a:ext cx="627796"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0901343" y="5527343"/>
            <a:ext cx="662860" cy="133065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894945" cy="19649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894945" y="0"/>
            <a:ext cx="768485" cy="165370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1297055" y="4893013"/>
            <a:ext cx="894945" cy="19649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528570" y="5204298"/>
            <a:ext cx="768485" cy="165370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1760707" y="1653837"/>
            <a:ext cx="8307421" cy="3785652"/>
          </a:xfrm>
          <a:prstGeom prst="rect">
            <a:avLst/>
          </a:prstGeom>
          <a:noFill/>
        </p:spPr>
        <p:txBody>
          <a:bodyPr wrap="square" rtlCol="0">
            <a:spAutoFit/>
          </a:bodyPr>
          <a:lstStyle/>
          <a:p>
            <a:pPr algn="ctr"/>
            <a:r>
              <a:rPr lang="en-IN" sz="12000" b="1" dirty="0">
                <a:solidFill>
                  <a:schemeClr val="accent1">
                    <a:lumMod val="50000"/>
                  </a:schemeClr>
                </a:solidFill>
                <a:latin typeface="Californian FB" panose="0207040306080B030204" pitchFamily="18" charset="0"/>
              </a:rPr>
              <a:t>Thank</a:t>
            </a:r>
          </a:p>
          <a:p>
            <a:pPr algn="ctr"/>
            <a:r>
              <a:rPr lang="en-IN" sz="12000" b="1" dirty="0">
                <a:solidFill>
                  <a:schemeClr val="accent1">
                    <a:lumMod val="50000"/>
                  </a:schemeClr>
                </a:solidFill>
                <a:latin typeface="Californian FB" panose="0207040306080B030204" pitchFamily="18" charset="0"/>
              </a:rPr>
              <a:t> You !</a:t>
            </a:r>
          </a:p>
        </p:txBody>
      </p:sp>
      <p:sp>
        <p:nvSpPr>
          <p:cNvPr id="5" name="Text Box 4"/>
          <p:cNvSpPr txBox="1"/>
          <p:nvPr/>
        </p:nvSpPr>
        <p:spPr>
          <a:xfrm>
            <a:off x="0" y="6089650"/>
            <a:ext cx="5580380" cy="430887"/>
          </a:xfrm>
          <a:prstGeom prst="rect">
            <a:avLst/>
          </a:prstGeom>
          <a:noFill/>
        </p:spPr>
        <p:txBody>
          <a:bodyPr wrap="square" rtlCol="0">
            <a:spAutoFit/>
          </a:bodyPr>
          <a:lstStyle/>
          <a:p>
            <a:endParaRPr lang="en-US" sz="2200" b="1"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barn(inVertical)">
                                      <p:cBhvr>
                                        <p:cTn id="7" dur="500"/>
                                        <p:tgtEl>
                                          <p:spTgt spid="20">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barn(inVertical)">
                                      <p:cBhvr>
                                        <p:cTn id="10"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6513470" cy="6621864"/>
          </a:xfrm>
          <a:prstGeom prst="rect">
            <a:avLst/>
          </a:prstGeom>
        </p:spPr>
      </p:pic>
      <p:sp>
        <p:nvSpPr>
          <p:cNvPr id="3" name="Rectangle 2"/>
          <p:cNvSpPr/>
          <p:nvPr/>
        </p:nvSpPr>
        <p:spPr>
          <a:xfrm>
            <a:off x="6913266" y="0"/>
            <a:ext cx="1145512" cy="1914211"/>
          </a:xfrm>
          <a:prstGeom prst="rect">
            <a:avLst/>
          </a:prstGeom>
          <a:solidFill>
            <a:schemeClr val="accent1">
              <a:lumMod val="75000"/>
            </a:schemeClr>
          </a:soli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7184572" y="2110603"/>
            <a:ext cx="4481564" cy="1200329"/>
          </a:xfrm>
          <a:prstGeom prst="rect">
            <a:avLst/>
          </a:prstGeom>
          <a:noFill/>
        </p:spPr>
        <p:txBody>
          <a:bodyPr wrap="square" rtlCol="0">
            <a:spAutoFit/>
          </a:bodyPr>
          <a:lstStyle/>
          <a:p>
            <a:r>
              <a:rPr lang="en-US" sz="7200" b="1" dirty="0">
                <a:latin typeface="Californian FB" panose="0207040306080B030204" pitchFamily="18" charset="0"/>
                <a:cs typeface="Arial" panose="020B0604020202020204" pitchFamily="34" charset="0"/>
              </a:rPr>
              <a:t>Abou</a:t>
            </a:r>
            <a:r>
              <a:rPr lang="en-US" sz="7200" b="1" dirty="0">
                <a:latin typeface="Californian FB" panose="0207040306080B030204" pitchFamily="18" charset="0"/>
              </a:rPr>
              <a:t>t</a:t>
            </a:r>
            <a:endParaRPr lang="en-IN" sz="7200" b="1" dirty="0">
              <a:latin typeface="Californian FB" panose="0207040306080B030204" pitchFamily="18" charset="0"/>
            </a:endParaRPr>
          </a:p>
        </p:txBody>
      </p:sp>
      <p:cxnSp>
        <p:nvCxnSpPr>
          <p:cNvPr id="6" name="Straight Connector 5"/>
          <p:cNvCxnSpPr/>
          <p:nvPr/>
        </p:nvCxnSpPr>
        <p:spPr>
          <a:xfrm>
            <a:off x="6913266" y="3311344"/>
            <a:ext cx="50241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88629" y="3615811"/>
            <a:ext cx="4873450" cy="2862322"/>
          </a:xfrm>
          <a:prstGeom prst="rect">
            <a:avLst/>
          </a:prstGeom>
          <a:noFill/>
        </p:spPr>
        <p:txBody>
          <a:bodyPr wrap="square" rtlCol="0">
            <a:spAutoFit/>
          </a:bodyPr>
          <a:lstStyle/>
          <a:p>
            <a:pPr algn="just"/>
            <a:r>
              <a:rPr lang="en-US" dirty="0"/>
              <a:t>Campus Connection is a mobile app that helps freshers smoothly adapt to college life by connecting them with seniors and professors. It provides a safe, structured space for mentorship, guidance, and reliable information—something existing platforms like WhatsApp or Instagram lack. The app combines social interaction with academic support, making students feel welcomed, confident, and better prepared for their journey.</a:t>
            </a:r>
            <a:endParaRPr lang="en-IN"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barn(inVertical)">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 name="AutoShape 4" descr="5 Reasons You Should Consider a UK Transfer Programme - The Global Scholar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4" name="Picture 3"/>
          <p:cNvPicPr>
            <a:picLocks noChangeAspect="1"/>
          </p:cNvPicPr>
          <p:nvPr/>
        </p:nvPicPr>
        <p:blipFill>
          <a:blip r:embed="rId2"/>
          <a:stretch>
            <a:fillRect/>
          </a:stretch>
        </p:blipFill>
        <p:spPr>
          <a:xfrm>
            <a:off x="0" y="1152048"/>
            <a:ext cx="6827520" cy="4553903"/>
          </a:xfrm>
          <a:prstGeom prst="rect">
            <a:avLst/>
          </a:prstGeom>
        </p:spPr>
      </p:pic>
      <p:sp>
        <p:nvSpPr>
          <p:cNvPr id="7" name="TextBox 6"/>
          <p:cNvSpPr txBox="1"/>
          <p:nvPr/>
        </p:nvSpPr>
        <p:spPr>
          <a:xfrm>
            <a:off x="7363792" y="372863"/>
            <a:ext cx="3537020" cy="1200329"/>
          </a:xfrm>
          <a:prstGeom prst="rect">
            <a:avLst/>
          </a:prstGeom>
          <a:noFill/>
        </p:spPr>
        <p:txBody>
          <a:bodyPr wrap="square" rtlCol="0">
            <a:spAutoFit/>
          </a:bodyPr>
          <a:lstStyle/>
          <a:p>
            <a:r>
              <a:rPr lang="en-US" sz="7200" dirty="0">
                <a:latin typeface="Californian FB" panose="0207040306080B030204" pitchFamily="18" charset="0"/>
              </a:rPr>
              <a:t>Vision</a:t>
            </a:r>
            <a:endParaRPr lang="en-IN" sz="7200" dirty="0">
              <a:latin typeface="Californian FB" panose="0207040306080B030204" pitchFamily="18" charset="0"/>
            </a:endParaRPr>
          </a:p>
        </p:txBody>
      </p:sp>
      <p:sp>
        <p:nvSpPr>
          <p:cNvPr id="8" name="TextBox 7"/>
          <p:cNvSpPr txBox="1"/>
          <p:nvPr/>
        </p:nvSpPr>
        <p:spPr>
          <a:xfrm>
            <a:off x="7363792" y="1695922"/>
            <a:ext cx="4320791" cy="923330"/>
          </a:xfrm>
          <a:prstGeom prst="rect">
            <a:avLst/>
          </a:prstGeom>
          <a:noFill/>
        </p:spPr>
        <p:txBody>
          <a:bodyPr wrap="square" rtlCol="0">
            <a:spAutoFit/>
          </a:bodyPr>
          <a:lstStyle/>
          <a:p>
            <a:pPr algn="just"/>
            <a:r>
              <a:rPr lang="en-US" dirty="0"/>
              <a:t>To make the transition from school to college smooth, confident, and supportive for every fresher</a:t>
            </a:r>
            <a:endParaRPr lang="en-IN" dirty="0"/>
          </a:p>
        </p:txBody>
      </p:sp>
      <p:sp>
        <p:nvSpPr>
          <p:cNvPr id="9" name="TextBox 8"/>
          <p:cNvSpPr txBox="1"/>
          <p:nvPr/>
        </p:nvSpPr>
        <p:spPr>
          <a:xfrm>
            <a:off x="7363792" y="2981235"/>
            <a:ext cx="3255666" cy="1200329"/>
          </a:xfrm>
          <a:prstGeom prst="rect">
            <a:avLst/>
          </a:prstGeom>
          <a:noFill/>
        </p:spPr>
        <p:txBody>
          <a:bodyPr wrap="square" rtlCol="0">
            <a:spAutoFit/>
          </a:bodyPr>
          <a:lstStyle/>
          <a:p>
            <a:r>
              <a:rPr lang="en-US" sz="7200" dirty="0">
                <a:latin typeface="Californian FB" panose="0207040306080B030204" pitchFamily="18" charset="0"/>
              </a:rPr>
              <a:t>Mission</a:t>
            </a:r>
            <a:endParaRPr lang="en-IN" sz="7200" dirty="0">
              <a:latin typeface="Californian FB" panose="0207040306080B030204" pitchFamily="18" charset="0"/>
            </a:endParaRPr>
          </a:p>
        </p:txBody>
      </p:sp>
      <p:sp>
        <p:nvSpPr>
          <p:cNvPr id="10" name="TextBox 9"/>
          <p:cNvSpPr txBox="1"/>
          <p:nvPr/>
        </p:nvSpPr>
        <p:spPr>
          <a:xfrm>
            <a:off x="7363792" y="4304294"/>
            <a:ext cx="4441372" cy="2308324"/>
          </a:xfrm>
          <a:prstGeom prst="rect">
            <a:avLst/>
          </a:prstGeom>
          <a:noFill/>
        </p:spPr>
        <p:txBody>
          <a:bodyPr wrap="square" rtlCol="0">
            <a:spAutoFit/>
          </a:bodyPr>
          <a:lstStyle/>
          <a:p>
            <a:pPr algn="just"/>
            <a:r>
              <a:rPr lang="en-US" dirty="0"/>
              <a:t>To provide personalized mentorship by connecting students with seniors and professors.</a:t>
            </a:r>
          </a:p>
          <a:p>
            <a:pPr algn="just"/>
            <a:r>
              <a:rPr lang="en-US" dirty="0"/>
              <a:t>To offer verified academic and </a:t>
            </a:r>
            <a:r>
              <a:rPr lang="en-US" dirty="0" smtClean="0"/>
              <a:t>campus related </a:t>
            </a:r>
            <a:r>
              <a:rPr lang="en-US" dirty="0"/>
              <a:t>information in one trusted place.</a:t>
            </a:r>
          </a:p>
          <a:p>
            <a:pPr algn="just"/>
            <a:r>
              <a:rPr lang="en-US" dirty="0"/>
              <a:t>To create a community of guidance, growth, and collaboration for students.</a:t>
            </a:r>
          </a:p>
          <a:p>
            <a:pPr algn="just"/>
            <a:endParaRPr lang="en-IN"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barn(inVertical)">
                                      <p:cBhvr>
                                        <p:cTn id="14" dur="500"/>
                                        <p:tgtEl>
                                          <p:spTgt spid="7">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barn(inVertical)">
                                      <p:cBhvr>
                                        <p:cTn id="1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809405" y="273939"/>
            <a:ext cx="8830827" cy="923330"/>
          </a:xfrm>
          <a:prstGeom prst="rect">
            <a:avLst/>
          </a:prstGeom>
          <a:noFill/>
        </p:spPr>
        <p:txBody>
          <a:bodyPr wrap="square" rtlCol="0">
            <a:spAutoFit/>
          </a:bodyPr>
          <a:lstStyle/>
          <a:p>
            <a:pPr algn="ctr"/>
            <a:r>
              <a:rPr lang="en-IN" sz="5400" b="1" dirty="0">
                <a:latin typeface="Californian FB" panose="0207040306080B030204" pitchFamily="18" charset="0"/>
              </a:rPr>
              <a:t>Why this innovation?</a:t>
            </a:r>
          </a:p>
        </p:txBody>
      </p:sp>
      <p:pic>
        <p:nvPicPr>
          <p:cNvPr id="4" name="Graphic 3" descr="Sad face with solid fill with solid fill"/>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171739" y="2904565"/>
            <a:ext cx="773723" cy="773723"/>
          </a:xfrm>
          <a:prstGeom prst="rect">
            <a:avLst/>
          </a:prstGeom>
        </p:spPr>
      </p:pic>
      <p:sp>
        <p:nvSpPr>
          <p:cNvPr id="9" name="Freeform: Shape 8"/>
          <p:cNvSpPr/>
          <p:nvPr/>
        </p:nvSpPr>
        <p:spPr>
          <a:xfrm rot="10800000">
            <a:off x="5785124" y="2874073"/>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000" dirty="0">
              <a:solidFill>
                <a:schemeClr val="tx1"/>
              </a:solidFill>
            </a:endParaRPr>
          </a:p>
        </p:txBody>
      </p:sp>
      <p:sp>
        <p:nvSpPr>
          <p:cNvPr id="10" name="Freeform: Shape 9"/>
          <p:cNvSpPr/>
          <p:nvPr/>
        </p:nvSpPr>
        <p:spPr>
          <a:xfrm>
            <a:off x="1266088" y="1757904"/>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solidFill>
              </a:rPr>
              <a:t>No structured way to connect with seniors or professors.</a:t>
            </a:r>
            <a:endParaRPr lang="en-IN" dirty="0">
              <a:solidFill>
                <a:schemeClr val="tx1"/>
              </a:solidFill>
            </a:endParaRPr>
          </a:p>
        </p:txBody>
      </p:sp>
      <p:sp>
        <p:nvSpPr>
          <p:cNvPr id="11" name="Freeform: Shape 10"/>
          <p:cNvSpPr/>
          <p:nvPr/>
        </p:nvSpPr>
        <p:spPr>
          <a:xfrm rot="10800000">
            <a:off x="5785123" y="5011240"/>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12" name="Freeform: Shape 11"/>
          <p:cNvSpPr/>
          <p:nvPr/>
        </p:nvSpPr>
        <p:spPr>
          <a:xfrm>
            <a:off x="1266087" y="3996463"/>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solidFill>
              </a:rPr>
              <a:t>Our app solves this gap</a:t>
            </a:r>
            <a:endParaRPr lang="en-IN" dirty="0">
              <a:solidFill>
                <a:schemeClr val="tx1"/>
              </a:solidFill>
            </a:endParaRPr>
          </a:p>
        </p:txBody>
      </p:sp>
      <p:pic>
        <p:nvPicPr>
          <p:cNvPr id="15" name="Graphic 14" descr="Brain in head with solid fill"/>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6238" y="3978684"/>
            <a:ext cx="914400" cy="914400"/>
          </a:xfrm>
          <a:prstGeom prst="rect">
            <a:avLst/>
          </a:prstGeom>
        </p:spPr>
      </p:pic>
      <p:pic>
        <p:nvPicPr>
          <p:cNvPr id="19" name="Graphic 18" descr="Customer review with solid fill"/>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6238" y="1757904"/>
            <a:ext cx="914400" cy="914400"/>
          </a:xfrm>
          <a:prstGeom prst="rect">
            <a:avLst/>
          </a:prstGeom>
        </p:spPr>
      </p:pic>
      <p:pic>
        <p:nvPicPr>
          <p:cNvPr id="21" name="Graphic 20" descr="Smart Phone with solid fill"/>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1101401" y="5021288"/>
            <a:ext cx="914400" cy="914400"/>
          </a:xfrm>
          <a:prstGeom prst="rect">
            <a:avLst/>
          </a:prstGeom>
        </p:spPr>
      </p:pic>
      <p:sp>
        <p:nvSpPr>
          <p:cNvPr id="3" name="TextBox 2"/>
          <p:cNvSpPr txBox="1"/>
          <p:nvPr/>
        </p:nvSpPr>
        <p:spPr>
          <a:xfrm>
            <a:off x="6652492" y="5122784"/>
            <a:ext cx="4224773" cy="923330"/>
          </a:xfrm>
          <a:prstGeom prst="rect">
            <a:avLst/>
          </a:prstGeom>
          <a:noFill/>
        </p:spPr>
        <p:txBody>
          <a:bodyPr wrap="square" rtlCol="0">
            <a:spAutoFit/>
          </a:bodyPr>
          <a:lstStyle/>
          <a:p>
            <a:r>
              <a:rPr lang="en-US" dirty="0"/>
              <a:t>WhatsApp/Instagram groups are messy and unorganized.</a:t>
            </a:r>
            <a:endParaRPr lang="en-IN" dirty="0"/>
          </a:p>
          <a:p>
            <a:endParaRPr lang="en-IN" dirty="0"/>
          </a:p>
        </p:txBody>
      </p:sp>
      <p:sp>
        <p:nvSpPr>
          <p:cNvPr id="5" name="TextBox 4"/>
          <p:cNvSpPr txBox="1"/>
          <p:nvPr/>
        </p:nvSpPr>
        <p:spPr>
          <a:xfrm>
            <a:off x="6652493" y="3031957"/>
            <a:ext cx="4224773" cy="646331"/>
          </a:xfrm>
          <a:prstGeom prst="rect">
            <a:avLst/>
          </a:prstGeom>
          <a:noFill/>
        </p:spPr>
        <p:txBody>
          <a:bodyPr wrap="square" rtlCol="0">
            <a:spAutoFit/>
          </a:bodyPr>
          <a:lstStyle/>
          <a:p>
            <a:r>
              <a:rPr lang="en-US" dirty="0"/>
              <a:t>Freshers feel confused, anxious, and lonely.</a:t>
            </a:r>
            <a:endParaRPr lang="en-IN" dirty="0"/>
          </a:p>
          <a:p>
            <a:endParaRPr lang="en-IN" dirty="0"/>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0" name="Arrow: Right 29"/>
          <p:cNvSpPr/>
          <p:nvPr/>
        </p:nvSpPr>
        <p:spPr>
          <a:xfrm rot="2485562">
            <a:off x="6480966" y="4460698"/>
            <a:ext cx="1806732"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p:cNvSpPr/>
          <p:nvPr/>
        </p:nvSpPr>
        <p:spPr>
          <a:xfrm rot="8424260">
            <a:off x="3141799" y="4336804"/>
            <a:ext cx="1896533"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p:cNvSpPr/>
          <p:nvPr/>
        </p:nvSpPr>
        <p:spPr>
          <a:xfrm rot="13671496">
            <a:off x="3220441" y="1326450"/>
            <a:ext cx="1825174"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p:cNvSpPr/>
          <p:nvPr/>
        </p:nvSpPr>
        <p:spPr>
          <a:xfrm rot="10800000">
            <a:off x="2444076" y="2826686"/>
            <a:ext cx="1896533"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p:cNvSpPr/>
          <p:nvPr/>
        </p:nvSpPr>
        <p:spPr>
          <a:xfrm>
            <a:off x="7194025" y="2826686"/>
            <a:ext cx="1896533"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p:cNvSpPr/>
          <p:nvPr/>
        </p:nvSpPr>
        <p:spPr>
          <a:xfrm rot="19160872">
            <a:off x="6590945" y="1325645"/>
            <a:ext cx="1899005"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lowchart: Connector 6"/>
          <p:cNvSpPr/>
          <p:nvPr/>
        </p:nvSpPr>
        <p:spPr>
          <a:xfrm>
            <a:off x="4233334" y="1896533"/>
            <a:ext cx="3064933" cy="306493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Current  Markets</a:t>
            </a:r>
          </a:p>
          <a:p>
            <a:pPr algn="ctr"/>
            <a:r>
              <a:rPr lang="en-US" sz="2800" b="1" dirty="0"/>
              <a:t>&amp;</a:t>
            </a:r>
          </a:p>
          <a:p>
            <a:pPr algn="ctr"/>
            <a:r>
              <a:rPr lang="en-US" sz="2800" b="1" dirty="0"/>
              <a:t>Competitors</a:t>
            </a:r>
            <a:endParaRPr lang="en-IN" sz="2800" b="1" dirty="0"/>
          </a:p>
        </p:txBody>
      </p:sp>
      <p:sp>
        <p:nvSpPr>
          <p:cNvPr id="17" name="Rectangle 6"/>
          <p:cNvSpPr>
            <a:spLocks noChangeArrowheads="1"/>
          </p:cNvSpPr>
          <p:nvPr/>
        </p:nvSpPr>
        <p:spPr bwMode="auto">
          <a:xfrm flipV="1">
            <a:off x="273110" y="-4838110"/>
            <a:ext cx="9199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ctr" latinLnBrk="0" hangingPunct="0">
              <a:lnSpc>
                <a:spcPct val="100000"/>
              </a:lnSpc>
              <a:spcBef>
                <a:spcPct val="0"/>
              </a:spcBef>
              <a:spcAft>
                <a:spcPct val="0"/>
              </a:spcAft>
              <a:buClrTx/>
              <a:buSzTx/>
              <a:buFontTx/>
              <a:buNone/>
            </a:pPr>
            <a:r>
              <a:rPr kumimoji="0" lang="en-US" altLang="en-US" sz="900" b="0" i="0" u="none" strike="noStrike" cap="none" normalizeH="0" baseline="0">
                <a:ln>
                  <a:noFill/>
                </a:ln>
                <a:solidFill>
                  <a:srgbClr val="FFFFFF"/>
                </a:solidFill>
                <a:effectLst/>
                <a:latin typeface="Roboto" panose="02000000000000000000" pitchFamily="2" charset="0"/>
              </a:rPr>
              <a:t/>
            </a:r>
            <a:br>
              <a:rPr kumimoji="0" lang="en-US" altLang="en-US" sz="900" b="0" i="0" u="none" strike="noStrike" cap="none" normalizeH="0" baseline="0">
                <a:ln>
                  <a:noFill/>
                </a:ln>
                <a:solidFill>
                  <a:srgbClr val="FFFFFF"/>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7750" y="196190"/>
            <a:ext cx="978899" cy="94297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Whatsapp Icon PNGs for Free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1510" y="193761"/>
            <a:ext cx="1058333" cy="105833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telegram circle icon for web design 20964381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262" y="2739107"/>
            <a:ext cx="1204190" cy="1223146"/>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NVG Blog: Facebook icons, Facebook logo vec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6641" y="5198960"/>
            <a:ext cx="1293413" cy="1117643"/>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3149" y="2781444"/>
            <a:ext cx="1106490" cy="102181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0952" y="5455825"/>
            <a:ext cx="1158891" cy="8607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729037124"/>
              </p:ext>
            </p:extLst>
          </p:nvPr>
        </p:nvGraphicFramePr>
        <p:xfrm>
          <a:off x="395784" y="1187354"/>
          <a:ext cx="11327644" cy="5352653"/>
        </p:xfrm>
        <a:graphic>
          <a:graphicData uri="http://schemas.openxmlformats.org/drawingml/2006/table">
            <a:tbl>
              <a:tblPr firstRow="1" bandRow="1">
                <a:tableStyleId>{5C22544A-7EE6-4342-B048-85BDC9FD1C3A}</a:tableStyleId>
              </a:tblPr>
              <a:tblGrid>
                <a:gridCol w="1684429">
                  <a:extLst>
                    <a:ext uri="{9D8B030D-6E8A-4147-A177-3AD203B41FA5}">
                      <a16:colId xmlns:a16="http://schemas.microsoft.com/office/drawing/2014/main" xmlns="" val="20000"/>
                    </a:ext>
                  </a:extLst>
                </a:gridCol>
                <a:gridCol w="1928643">
                  <a:extLst>
                    <a:ext uri="{9D8B030D-6E8A-4147-A177-3AD203B41FA5}">
                      <a16:colId xmlns:a16="http://schemas.microsoft.com/office/drawing/2014/main" xmlns="" val="20001"/>
                    </a:ext>
                  </a:extLst>
                </a:gridCol>
                <a:gridCol w="1928643">
                  <a:extLst>
                    <a:ext uri="{9D8B030D-6E8A-4147-A177-3AD203B41FA5}">
                      <a16:colId xmlns:a16="http://schemas.microsoft.com/office/drawing/2014/main" xmlns="" val="20002"/>
                    </a:ext>
                  </a:extLst>
                </a:gridCol>
                <a:gridCol w="1928643">
                  <a:extLst>
                    <a:ext uri="{9D8B030D-6E8A-4147-A177-3AD203B41FA5}">
                      <a16:colId xmlns:a16="http://schemas.microsoft.com/office/drawing/2014/main" xmlns="" val="20003"/>
                    </a:ext>
                  </a:extLst>
                </a:gridCol>
                <a:gridCol w="1928643">
                  <a:extLst>
                    <a:ext uri="{9D8B030D-6E8A-4147-A177-3AD203B41FA5}">
                      <a16:colId xmlns:a16="http://schemas.microsoft.com/office/drawing/2014/main" xmlns="" val="20004"/>
                    </a:ext>
                  </a:extLst>
                </a:gridCol>
                <a:gridCol w="1928643">
                  <a:extLst>
                    <a:ext uri="{9D8B030D-6E8A-4147-A177-3AD203B41FA5}">
                      <a16:colId xmlns:a16="http://schemas.microsoft.com/office/drawing/2014/main" xmlns="" val="20005"/>
                    </a:ext>
                  </a:extLst>
                </a:gridCol>
              </a:tblGrid>
              <a:tr h="1146413">
                <a:tc>
                  <a:txBody>
                    <a:bodyPr/>
                    <a:lstStyle/>
                    <a:p>
                      <a:pPr algn="ctr"/>
                      <a:r>
                        <a:rPr lang="en-IN" sz="2400" dirty="0">
                          <a:solidFill>
                            <a:schemeClr val="bg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Our Campus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LinkedIn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Instagram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Facebook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Telegram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898864">
                <a:tc>
                  <a:txBody>
                    <a:bodyPr/>
                    <a:lstStyle/>
                    <a:p>
                      <a:r>
                        <a:rPr lang="en-IN" dirty="0"/>
                        <a:t>Primary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US" dirty="0"/>
                        <a:t>Mentorship, study help, campus activity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Professional networking, career growth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Social networking, visual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Community engagement, social networking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Messaging, discussion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1"/>
                  </a:ext>
                </a:extLst>
              </a:tr>
              <a:tr h="898864">
                <a:tc>
                  <a:txBody>
                    <a:bodyPr/>
                    <a:lstStyle/>
                    <a:p>
                      <a:r>
                        <a:rPr lang="en-IN" dirty="0"/>
                        <a:t>Target Audience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US" dirty="0"/>
                        <a:t>Students (freshers to seniors), campus clubs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Students, professionals, alumni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Young adults, students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Students, broader 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Students, hobby/interest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2"/>
                  </a:ext>
                </a:extLst>
              </a:tr>
              <a:tr h="1438182">
                <a:tc>
                  <a:txBody>
                    <a:bodyPr/>
                    <a:lstStyle/>
                    <a:p>
                      <a:r>
                        <a:rPr lang="en-IN" dirty="0"/>
                        <a:t>Core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US" dirty="0"/>
                        <a:t>Connect with seniors, clarify doubts, club participation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Connect with mentors, job posts, articles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Stories, posts,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Groups, events, posts,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Group chats, file sharing, polls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3"/>
                  </a:ext>
                </a:extLst>
              </a:tr>
              <a:tr h="867397">
                <a:tc>
                  <a:txBody>
                    <a:bodyPr/>
                    <a:lstStyle/>
                    <a:p>
                      <a:r>
                        <a:rPr lang="en-IN" dirty="0"/>
                        <a:t>Engagement Style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IN" dirty="0"/>
                        <a:t>Direct Q&amp;A, event invites, mentorship chats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Messaging, post interactions, endorsements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Likes, comments, stories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Comments, likes, shares, events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Real-time messaging, discussion threads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4"/>
                  </a:ext>
                </a:extLst>
              </a:tr>
            </a:tbl>
          </a:graphicData>
        </a:graphic>
      </p:graphicFrame>
      <p:sp>
        <p:nvSpPr>
          <p:cNvPr id="11" name="TextBox 10"/>
          <p:cNvSpPr txBox="1"/>
          <p:nvPr/>
        </p:nvSpPr>
        <p:spPr>
          <a:xfrm>
            <a:off x="3208866" y="82064"/>
            <a:ext cx="5774267" cy="830997"/>
          </a:xfrm>
          <a:prstGeom prst="rect">
            <a:avLst/>
          </a:prstGeom>
          <a:noFill/>
        </p:spPr>
        <p:txBody>
          <a:bodyPr wrap="square" rtlCol="0">
            <a:spAutoFit/>
          </a:bodyPr>
          <a:lstStyle/>
          <a:p>
            <a:r>
              <a:rPr lang="en-IN" sz="4800" dirty="0"/>
              <a:t>Competitor Analysis</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21253583"/>
              </p:ext>
            </p:extLst>
          </p:nvPr>
        </p:nvGraphicFramePr>
        <p:xfrm>
          <a:off x="191069" y="188567"/>
          <a:ext cx="11818962" cy="6481703"/>
        </p:xfrm>
        <a:graphic>
          <a:graphicData uri="http://schemas.openxmlformats.org/drawingml/2006/table">
            <a:tbl>
              <a:tblPr firstRow="1" bandRow="1">
                <a:tableStyleId>{5C22544A-7EE6-4342-B048-85BDC9FD1C3A}</a:tableStyleId>
              </a:tblPr>
              <a:tblGrid>
                <a:gridCol w="1757487">
                  <a:extLst>
                    <a:ext uri="{9D8B030D-6E8A-4147-A177-3AD203B41FA5}">
                      <a16:colId xmlns:a16="http://schemas.microsoft.com/office/drawing/2014/main" xmlns="" val="20000"/>
                    </a:ext>
                  </a:extLst>
                </a:gridCol>
                <a:gridCol w="2012295">
                  <a:extLst>
                    <a:ext uri="{9D8B030D-6E8A-4147-A177-3AD203B41FA5}">
                      <a16:colId xmlns:a16="http://schemas.microsoft.com/office/drawing/2014/main" xmlns="" val="20001"/>
                    </a:ext>
                  </a:extLst>
                </a:gridCol>
                <a:gridCol w="2012295">
                  <a:extLst>
                    <a:ext uri="{9D8B030D-6E8A-4147-A177-3AD203B41FA5}">
                      <a16:colId xmlns:a16="http://schemas.microsoft.com/office/drawing/2014/main" xmlns="" val="20002"/>
                    </a:ext>
                  </a:extLst>
                </a:gridCol>
                <a:gridCol w="2012295">
                  <a:extLst>
                    <a:ext uri="{9D8B030D-6E8A-4147-A177-3AD203B41FA5}">
                      <a16:colId xmlns:a16="http://schemas.microsoft.com/office/drawing/2014/main" xmlns="" val="20003"/>
                    </a:ext>
                  </a:extLst>
                </a:gridCol>
                <a:gridCol w="2012295">
                  <a:extLst>
                    <a:ext uri="{9D8B030D-6E8A-4147-A177-3AD203B41FA5}">
                      <a16:colId xmlns:a16="http://schemas.microsoft.com/office/drawing/2014/main" xmlns="" val="20004"/>
                    </a:ext>
                  </a:extLst>
                </a:gridCol>
                <a:gridCol w="2012295">
                  <a:extLst>
                    <a:ext uri="{9D8B030D-6E8A-4147-A177-3AD203B41FA5}">
                      <a16:colId xmlns:a16="http://schemas.microsoft.com/office/drawing/2014/main" xmlns="" val="20005"/>
                    </a:ext>
                  </a:extLst>
                </a:gridCol>
              </a:tblGrid>
              <a:tr h="1021221">
                <a:tc>
                  <a:txBody>
                    <a:bodyPr/>
                    <a:lstStyle/>
                    <a:p>
                      <a:pPr algn="ctr"/>
                      <a:r>
                        <a:rPr lang="en-IN" sz="2800" dirty="0">
                          <a:solidFill>
                            <a:schemeClr val="bg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Our Campus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LinkedIn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Instagram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Facebook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Telegram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284763">
                <a:tc>
                  <a:txBody>
                    <a:bodyPr/>
                    <a:lstStyle/>
                    <a:p>
                      <a:r>
                        <a:rPr lang="en-IN" dirty="0"/>
                        <a:t>Strengths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US" dirty="0"/>
                        <a:t>Tailored for campus life, mentorship opportunities, peer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Professional credibility, career networking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High engagement, visually appealing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Large reach, versatile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fr-FR" dirty="0"/>
                        <a:t>Privacy, instant communication, flexible groups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1"/>
                  </a:ext>
                </a:extLst>
              </a:tr>
              <a:tr h="988278">
                <a:tc>
                  <a:txBody>
                    <a:bodyPr/>
                    <a:lstStyle/>
                    <a:p>
                      <a:r>
                        <a:rPr lang="en-IN" dirty="0"/>
                        <a:t>Weaknesses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US" dirty="0"/>
                        <a:t>Small user base, limited to campus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Less social, not campus-specific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Not structured for mentoring or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Cluttered, less focused on mentorship</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Unstructured learning, lacks formal mentorship</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2"/>
                  </a:ext>
                </a:extLst>
              </a:tr>
              <a:tr h="1284763">
                <a:tc>
                  <a:txBody>
                    <a:bodyPr/>
                    <a:lstStyle/>
                    <a:p>
                      <a:r>
                        <a:rPr lang="en-IN" dirty="0"/>
                        <a:t>Opportunities for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US" dirty="0"/>
                        <a:t>Easy access to senior guidance, academic help, club involvement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Build professional profile, mentorship connections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Connect socially, follow trends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Join student groups, attend events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Join study or hobby groups, exchange resources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3"/>
                  </a:ext>
                </a:extLst>
              </a:tr>
              <a:tr h="898251">
                <a:tc>
                  <a:txBody>
                    <a:bodyPr/>
                    <a:lstStyle/>
                    <a:p>
                      <a:r>
                        <a:rPr lang="en-IN" dirty="0"/>
                        <a:t>Monetization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IN" dirty="0"/>
                        <a:t>Ads, premium mentorship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Premium subscriptions,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Ads, sponsored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Ads, marketplace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None built-in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4"/>
                  </a:ext>
                </a:extLst>
              </a:tr>
              <a:tr h="988278">
                <a:tc>
                  <a:txBody>
                    <a:bodyPr/>
                    <a:lstStyle/>
                    <a:p>
                      <a:r>
                        <a:rPr lang="en-IN" dirty="0"/>
                        <a:t>Privacy /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IN" dirty="0"/>
                        <a:t>Campus-verified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Professional data visibility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Public/private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Account privacy options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End-to-end encryption for private chats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5"/>
                  </a:ext>
                </a:extLst>
              </a:tr>
            </a:tbl>
          </a:graphicData>
        </a:graphic>
      </p:graphicFrame>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736600" cy="20574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1489185" y="947908"/>
            <a:ext cx="7806267" cy="707886"/>
          </a:xfrm>
          <a:prstGeom prst="rect">
            <a:avLst/>
          </a:prstGeom>
          <a:noFill/>
        </p:spPr>
        <p:txBody>
          <a:bodyPr wrap="square" rtlCol="0">
            <a:spAutoFit/>
          </a:bodyPr>
          <a:lstStyle/>
          <a:p>
            <a:r>
              <a:rPr lang="en-US" sz="4000" b="1" dirty="0">
                <a:latin typeface="Californian FB" panose="0207040306080B030204" pitchFamily="18" charset="0"/>
              </a:rPr>
              <a:t>Research Methodology</a:t>
            </a:r>
            <a:endParaRPr lang="en-IN" sz="4000" b="1" dirty="0">
              <a:latin typeface="Californian FB" panose="0207040306080B030204" pitchFamily="18" charset="0"/>
            </a:endParaRPr>
          </a:p>
        </p:txBody>
      </p:sp>
      <p:sp>
        <p:nvSpPr>
          <p:cNvPr id="5" name="Arrow: Right 4"/>
          <p:cNvSpPr/>
          <p:nvPr/>
        </p:nvSpPr>
        <p:spPr>
          <a:xfrm>
            <a:off x="880533" y="2635105"/>
            <a:ext cx="1312334" cy="414867"/>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p:cNvSpPr/>
          <p:nvPr/>
        </p:nvSpPr>
        <p:spPr>
          <a:xfrm>
            <a:off x="880533" y="3422915"/>
            <a:ext cx="1312334" cy="414867"/>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p:cNvSpPr/>
          <p:nvPr/>
        </p:nvSpPr>
        <p:spPr>
          <a:xfrm>
            <a:off x="880533" y="4168802"/>
            <a:ext cx="1312334" cy="414867"/>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p:cNvSpPr/>
          <p:nvPr/>
        </p:nvSpPr>
        <p:spPr>
          <a:xfrm>
            <a:off x="880533" y="4998536"/>
            <a:ext cx="1312334" cy="414867"/>
          </a:xfrm>
          <a:prstGeom prst="rightArrow">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p:cNvSpPr txBox="1"/>
          <p:nvPr/>
        </p:nvSpPr>
        <p:spPr>
          <a:xfrm>
            <a:off x="2286000" y="2670582"/>
            <a:ext cx="5918200" cy="369332"/>
          </a:xfrm>
          <a:prstGeom prst="rect">
            <a:avLst/>
          </a:prstGeom>
          <a:noFill/>
        </p:spPr>
        <p:txBody>
          <a:bodyPr wrap="square" rtlCol="0">
            <a:spAutoFit/>
          </a:bodyPr>
          <a:lstStyle/>
          <a:p>
            <a:r>
              <a:rPr lang="en-US" dirty="0"/>
              <a:t>Online Survey (Google Form distributed among Students)</a:t>
            </a:r>
            <a:endParaRPr lang="en-IN" dirty="0"/>
          </a:p>
        </p:txBody>
      </p:sp>
      <p:sp>
        <p:nvSpPr>
          <p:cNvPr id="13" name="TextBox 12"/>
          <p:cNvSpPr txBox="1"/>
          <p:nvPr/>
        </p:nvSpPr>
        <p:spPr>
          <a:xfrm>
            <a:off x="2286000" y="3468450"/>
            <a:ext cx="4995333" cy="369332"/>
          </a:xfrm>
          <a:prstGeom prst="rect">
            <a:avLst/>
          </a:prstGeom>
          <a:noFill/>
        </p:spPr>
        <p:txBody>
          <a:bodyPr wrap="square" rtlCol="0">
            <a:spAutoFit/>
          </a:bodyPr>
          <a:lstStyle/>
          <a:p>
            <a:r>
              <a:rPr lang="en-US" dirty="0"/>
              <a:t>One-to-One Interview to get deeper insights</a:t>
            </a:r>
            <a:endParaRPr lang="en-IN" dirty="0"/>
          </a:p>
        </p:txBody>
      </p:sp>
      <p:sp>
        <p:nvSpPr>
          <p:cNvPr id="14" name="TextBox 13"/>
          <p:cNvSpPr txBox="1"/>
          <p:nvPr/>
        </p:nvSpPr>
        <p:spPr>
          <a:xfrm>
            <a:off x="2286000" y="4214337"/>
            <a:ext cx="5266268" cy="369332"/>
          </a:xfrm>
          <a:prstGeom prst="rect">
            <a:avLst/>
          </a:prstGeom>
          <a:noFill/>
        </p:spPr>
        <p:txBody>
          <a:bodyPr wrap="square" rtlCol="0">
            <a:spAutoFit/>
          </a:bodyPr>
          <a:lstStyle/>
          <a:p>
            <a:r>
              <a:rPr lang="en-US" dirty="0"/>
              <a:t>User Persona Creation to represent typical students</a:t>
            </a:r>
            <a:endParaRPr lang="en-IN" dirty="0"/>
          </a:p>
        </p:txBody>
      </p:sp>
      <p:sp>
        <p:nvSpPr>
          <p:cNvPr id="15" name="TextBox 14"/>
          <p:cNvSpPr txBox="1"/>
          <p:nvPr/>
        </p:nvSpPr>
        <p:spPr>
          <a:xfrm>
            <a:off x="2286000" y="4998536"/>
            <a:ext cx="5918200" cy="369332"/>
          </a:xfrm>
          <a:prstGeom prst="rect">
            <a:avLst/>
          </a:prstGeom>
          <a:noFill/>
        </p:spPr>
        <p:txBody>
          <a:bodyPr wrap="square" rtlCol="0">
            <a:spAutoFit/>
          </a:bodyPr>
          <a:lstStyle/>
          <a:p>
            <a:r>
              <a:rPr lang="en-US" dirty="0"/>
              <a:t>Empathy map &amp; Day-in-life Mapping To understand student’s</a:t>
            </a:r>
            <a:endParaRPr lang="en-IN" dirty="0"/>
          </a:p>
        </p:txBody>
      </p:sp>
      <p:pic>
        <p:nvPicPr>
          <p:cNvPr id="2050" name="Picture 2" descr="Strategies for Effective Compliance Risk Assessments - Today's General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0"/>
            <a:ext cx="39624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2027</Words>
  <Application>Microsoft Office PowerPoint</Application>
  <PresentationFormat>Widescreen</PresentationFormat>
  <Paragraphs>353</Paragraphs>
  <Slides>24</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Calibri Light</vt:lpstr>
      <vt:lpstr>Californian FB</vt:lpstr>
      <vt:lpstr>Roboto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baviskarhetal512@outlook.com</dc:creator>
  <cp:lastModifiedBy>Microsoft account</cp:lastModifiedBy>
  <cp:revision>19</cp:revision>
  <dcterms:created xsi:type="dcterms:W3CDTF">2025-09-23T17:24:00Z</dcterms:created>
  <dcterms:modified xsi:type="dcterms:W3CDTF">2025-12-01T10:04:58Z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F233BAF2657B420F8A51BA2FE4607012_12</vt:lpwstr>
  </property>
  <property fmtid="{D5CDD505-2E9C-101B-9397-08002B2CF9AE}" pid="3" name="KSOProductBuildVer">
    <vt:lpwstr>1033-12.2.0.23155</vt:lpwstr>
  </property>
</Properties>
</file>